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62" r:id="rId2"/>
    <p:sldId id="297" r:id="rId3"/>
    <p:sldId id="299" r:id="rId4"/>
    <p:sldId id="285" r:id="rId5"/>
    <p:sldId id="300" r:id="rId6"/>
    <p:sldId id="287" r:id="rId7"/>
    <p:sldId id="293" r:id="rId8"/>
    <p:sldId id="291" r:id="rId9"/>
    <p:sldId id="290" r:id="rId10"/>
    <p:sldId id="301" r:id="rId11"/>
    <p:sldId id="2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291" autoAdjust="0"/>
  </p:normalViewPr>
  <p:slideViewPr>
    <p:cSldViewPr snapToGrid="0">
      <p:cViewPr varScale="1">
        <p:scale>
          <a:sx n="68" d="100"/>
          <a:sy n="68" d="100"/>
        </p:scale>
        <p:origin x="816" y="72"/>
      </p:cViewPr>
      <p:guideLst>
        <p:guide pos="3840"/>
        <p:guide orient="horz" pos="2160"/>
      </p:guideLst>
    </p:cSldViewPr>
  </p:slideViewPr>
  <p:notesTextViewPr>
    <p:cViewPr>
      <p:scale>
        <a:sx n="1" d="1"/>
        <a:sy n="1" d="1"/>
      </p:scale>
      <p:origin x="0" y="0"/>
    </p:cViewPr>
  </p:notesTextViewPr>
  <p:notesViewPr>
    <p:cSldViewPr snapToGrid="0" showGuides="1">
      <p:cViewPr varScale="1">
        <p:scale>
          <a:sx n="87" d="100"/>
          <a:sy n="87" d="100"/>
        </p:scale>
        <p:origin x="309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6AD385-2AAC-4668-9A8B-4410A2B38C2D}"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EA50F1B3-1081-481B-AD23-927700C18936}">
      <dgm:prSet phldrT="[Text]" custT="1"/>
      <dgm:spPr/>
      <dgm:t>
        <a:bodyPr/>
        <a:lstStyle/>
        <a:p>
          <a:pPr algn="ctr"/>
          <a:r>
            <a:rPr lang="en-IN" sz="1200" b="1" dirty="0"/>
            <a:t>Videos</a:t>
          </a:r>
        </a:p>
      </dgm:t>
    </dgm:pt>
    <dgm:pt modelId="{3435742C-42A3-4B03-B6D5-9C5C7324A897}" type="parTrans" cxnId="{1D050FDA-372A-45EF-80DB-743719C8122F}">
      <dgm:prSet/>
      <dgm:spPr/>
      <dgm:t>
        <a:bodyPr/>
        <a:lstStyle/>
        <a:p>
          <a:endParaRPr lang="en-IN"/>
        </a:p>
      </dgm:t>
    </dgm:pt>
    <dgm:pt modelId="{3BC73EEF-52F5-4098-83F5-8A4C6A30CB2D}" type="sibTrans" cxnId="{1D050FDA-372A-45EF-80DB-743719C8122F}">
      <dgm:prSet/>
      <dgm:spPr/>
      <dgm:t>
        <a:bodyPr/>
        <a:lstStyle/>
        <a:p>
          <a:endParaRPr lang="en-IN"/>
        </a:p>
      </dgm:t>
    </dgm:pt>
    <dgm:pt modelId="{41CC406F-BB87-477C-B641-A1024C646B68}">
      <dgm:prSet phldrT="[Text]" custT="1"/>
      <dgm:spPr/>
      <dgm:t>
        <a:bodyPr/>
        <a:lstStyle/>
        <a:p>
          <a:pPr algn="ctr"/>
          <a:r>
            <a:rPr lang="en-IN" sz="1200" b="1" dirty="0"/>
            <a:t>Frames</a:t>
          </a:r>
        </a:p>
        <a:p>
          <a:pPr algn="ctr"/>
          <a:r>
            <a:rPr lang="en-US" sz="1200" b="1" dirty="0"/>
            <a:t>(200 Frame/minute)</a:t>
          </a:r>
          <a:endParaRPr lang="en-IN" sz="1200" b="1" dirty="0"/>
        </a:p>
      </dgm:t>
    </dgm:pt>
    <dgm:pt modelId="{0D400E5F-A7B3-4436-A2C6-DA9D88F93BB9}" type="parTrans" cxnId="{82D686E4-21E6-454E-BA49-37572C93C4B9}">
      <dgm:prSet/>
      <dgm:spPr/>
      <dgm:t>
        <a:bodyPr/>
        <a:lstStyle/>
        <a:p>
          <a:endParaRPr lang="en-IN"/>
        </a:p>
      </dgm:t>
    </dgm:pt>
    <dgm:pt modelId="{6FD22967-8C03-4B48-BF55-7FB5CBE202F5}" type="sibTrans" cxnId="{82D686E4-21E6-454E-BA49-37572C93C4B9}">
      <dgm:prSet/>
      <dgm:spPr/>
      <dgm:t>
        <a:bodyPr/>
        <a:lstStyle/>
        <a:p>
          <a:endParaRPr lang="en-IN"/>
        </a:p>
      </dgm:t>
    </dgm:pt>
    <dgm:pt modelId="{A1E20990-E679-43CF-AD1C-5FDB16536782}">
      <dgm:prSet phldrT="[Text]" custT="1"/>
      <dgm:spPr/>
      <dgm:t>
        <a:bodyPr/>
        <a:lstStyle/>
        <a:p>
          <a:pPr algn="ctr"/>
          <a:r>
            <a:rPr lang="en-US" sz="1200" b="1" dirty="0"/>
            <a:t>Class Labels (Ten label)</a:t>
          </a:r>
          <a:endParaRPr lang="en-IN" sz="1200" b="1" dirty="0"/>
        </a:p>
      </dgm:t>
    </dgm:pt>
    <dgm:pt modelId="{3E80D05B-2728-4B9A-A0CC-32C3913D2B93}" type="parTrans" cxnId="{4848C321-A88F-42B2-80D9-3C46231EA0A6}">
      <dgm:prSet/>
      <dgm:spPr/>
      <dgm:t>
        <a:bodyPr/>
        <a:lstStyle/>
        <a:p>
          <a:endParaRPr lang="en-IN"/>
        </a:p>
      </dgm:t>
    </dgm:pt>
    <dgm:pt modelId="{FCC5ABDA-43E2-4717-BAC6-8BC61FD75AD0}" type="sibTrans" cxnId="{4848C321-A88F-42B2-80D9-3C46231EA0A6}">
      <dgm:prSet/>
      <dgm:spPr/>
      <dgm:t>
        <a:bodyPr/>
        <a:lstStyle/>
        <a:p>
          <a:endParaRPr lang="en-IN"/>
        </a:p>
      </dgm:t>
    </dgm:pt>
    <dgm:pt modelId="{8048D915-DBC6-475F-882C-C924D80CAB3B}" type="pres">
      <dgm:prSet presAssocID="{CC6AD385-2AAC-4668-9A8B-4410A2B38C2D}" presName="Name0" presStyleCnt="0">
        <dgm:presLayoutVars>
          <dgm:dir/>
          <dgm:resizeHandles val="exact"/>
        </dgm:presLayoutVars>
      </dgm:prSet>
      <dgm:spPr/>
    </dgm:pt>
    <dgm:pt modelId="{061B1779-4778-4809-BA95-91C137302E30}" type="pres">
      <dgm:prSet presAssocID="{CC6AD385-2AAC-4668-9A8B-4410A2B38C2D}" presName="arrow" presStyleLbl="bgShp" presStyleIdx="0" presStyleCnt="1"/>
      <dgm:spPr/>
    </dgm:pt>
    <dgm:pt modelId="{EFCCAE43-3DFF-471A-8EFF-E296EA20BC7D}" type="pres">
      <dgm:prSet presAssocID="{CC6AD385-2AAC-4668-9A8B-4410A2B38C2D}" presName="points" presStyleCnt="0"/>
      <dgm:spPr/>
    </dgm:pt>
    <dgm:pt modelId="{6BC12A44-67EA-4A37-86A1-4D7303575FD1}" type="pres">
      <dgm:prSet presAssocID="{EA50F1B3-1081-481B-AD23-927700C18936}" presName="compositeA" presStyleCnt="0"/>
      <dgm:spPr/>
    </dgm:pt>
    <dgm:pt modelId="{84649D5B-4A24-4249-BFDF-9693406B8C40}" type="pres">
      <dgm:prSet presAssocID="{EA50F1B3-1081-481B-AD23-927700C18936}" presName="textA" presStyleLbl="revTx" presStyleIdx="0" presStyleCnt="3" custScaleX="141696">
        <dgm:presLayoutVars>
          <dgm:bulletEnabled val="1"/>
        </dgm:presLayoutVars>
      </dgm:prSet>
      <dgm:spPr/>
    </dgm:pt>
    <dgm:pt modelId="{D99FD6BB-8841-4067-BA9A-27D387A93CED}" type="pres">
      <dgm:prSet presAssocID="{EA50F1B3-1081-481B-AD23-927700C18936}" presName="circleA" presStyleLbl="node1" presStyleIdx="0" presStyleCnt="3"/>
      <dgm:spPr/>
    </dgm:pt>
    <dgm:pt modelId="{F2F001B2-E539-49A2-ACF0-C179B08609B5}" type="pres">
      <dgm:prSet presAssocID="{EA50F1B3-1081-481B-AD23-927700C18936}" presName="spaceA" presStyleCnt="0"/>
      <dgm:spPr/>
    </dgm:pt>
    <dgm:pt modelId="{F009A3AC-88DE-463B-A45F-CC95D2C877B8}" type="pres">
      <dgm:prSet presAssocID="{3BC73EEF-52F5-4098-83F5-8A4C6A30CB2D}" presName="space" presStyleCnt="0"/>
      <dgm:spPr/>
    </dgm:pt>
    <dgm:pt modelId="{BD83714C-3CDD-4419-86DC-D65CB7C18B3F}" type="pres">
      <dgm:prSet presAssocID="{41CC406F-BB87-477C-B641-A1024C646B68}" presName="compositeB" presStyleCnt="0"/>
      <dgm:spPr/>
    </dgm:pt>
    <dgm:pt modelId="{54765B1D-39DE-4309-AB65-D72DD9F68D13}" type="pres">
      <dgm:prSet presAssocID="{41CC406F-BB87-477C-B641-A1024C646B68}" presName="textB" presStyleLbl="revTx" presStyleIdx="1" presStyleCnt="3" custScaleX="124978">
        <dgm:presLayoutVars>
          <dgm:bulletEnabled val="1"/>
        </dgm:presLayoutVars>
      </dgm:prSet>
      <dgm:spPr/>
    </dgm:pt>
    <dgm:pt modelId="{08112A80-5EE5-464F-8288-44AB6F7FFF61}" type="pres">
      <dgm:prSet presAssocID="{41CC406F-BB87-477C-B641-A1024C646B68}" presName="circleB" presStyleLbl="node1" presStyleIdx="1" presStyleCnt="3"/>
      <dgm:spPr/>
    </dgm:pt>
    <dgm:pt modelId="{7E08BC67-0301-42C1-9E4A-EA8F15E3D840}" type="pres">
      <dgm:prSet presAssocID="{41CC406F-BB87-477C-B641-A1024C646B68}" presName="spaceB" presStyleCnt="0"/>
      <dgm:spPr/>
    </dgm:pt>
    <dgm:pt modelId="{8B3CED15-909D-45C9-ACCA-831E408FC164}" type="pres">
      <dgm:prSet presAssocID="{6FD22967-8C03-4B48-BF55-7FB5CBE202F5}" presName="space" presStyleCnt="0"/>
      <dgm:spPr/>
    </dgm:pt>
    <dgm:pt modelId="{37421ADB-3FC0-4C59-9CCF-20C8B97226B9}" type="pres">
      <dgm:prSet presAssocID="{A1E20990-E679-43CF-AD1C-5FDB16536782}" presName="compositeA" presStyleCnt="0"/>
      <dgm:spPr/>
    </dgm:pt>
    <dgm:pt modelId="{180F3673-EC66-4C6F-8CFC-6737CE472DD6}" type="pres">
      <dgm:prSet presAssocID="{A1E20990-E679-43CF-AD1C-5FDB16536782}" presName="textA" presStyleLbl="revTx" presStyleIdx="2" presStyleCnt="3" custScaleX="117003">
        <dgm:presLayoutVars>
          <dgm:bulletEnabled val="1"/>
        </dgm:presLayoutVars>
      </dgm:prSet>
      <dgm:spPr/>
    </dgm:pt>
    <dgm:pt modelId="{558FE4B1-1827-4CD7-A032-78E9D0922588}" type="pres">
      <dgm:prSet presAssocID="{A1E20990-E679-43CF-AD1C-5FDB16536782}" presName="circleA" presStyleLbl="node1" presStyleIdx="2" presStyleCnt="3"/>
      <dgm:spPr/>
    </dgm:pt>
    <dgm:pt modelId="{A5B17DA8-782B-4A62-96BB-D22E29ED1A31}" type="pres">
      <dgm:prSet presAssocID="{A1E20990-E679-43CF-AD1C-5FDB16536782}" presName="spaceA" presStyleCnt="0"/>
      <dgm:spPr/>
    </dgm:pt>
  </dgm:ptLst>
  <dgm:cxnLst>
    <dgm:cxn modelId="{F12F761E-D5A1-4D68-A962-3A4DD981328E}" type="presOf" srcId="{41CC406F-BB87-477C-B641-A1024C646B68}" destId="{54765B1D-39DE-4309-AB65-D72DD9F68D13}" srcOrd="0" destOrd="0" presId="urn:microsoft.com/office/officeart/2005/8/layout/hProcess11"/>
    <dgm:cxn modelId="{4848C321-A88F-42B2-80D9-3C46231EA0A6}" srcId="{CC6AD385-2AAC-4668-9A8B-4410A2B38C2D}" destId="{A1E20990-E679-43CF-AD1C-5FDB16536782}" srcOrd="2" destOrd="0" parTransId="{3E80D05B-2728-4B9A-A0CC-32C3913D2B93}" sibTransId="{FCC5ABDA-43E2-4717-BAC6-8BC61FD75AD0}"/>
    <dgm:cxn modelId="{3D6B2770-7291-477F-924D-B9819D6160C9}" type="presOf" srcId="{EA50F1B3-1081-481B-AD23-927700C18936}" destId="{84649D5B-4A24-4249-BFDF-9693406B8C40}" srcOrd="0" destOrd="0" presId="urn:microsoft.com/office/officeart/2005/8/layout/hProcess11"/>
    <dgm:cxn modelId="{67597556-468F-4198-B184-A947A2A2A7BB}" type="presOf" srcId="{CC6AD385-2AAC-4668-9A8B-4410A2B38C2D}" destId="{8048D915-DBC6-475F-882C-C924D80CAB3B}" srcOrd="0" destOrd="0" presId="urn:microsoft.com/office/officeart/2005/8/layout/hProcess11"/>
    <dgm:cxn modelId="{1D050FDA-372A-45EF-80DB-743719C8122F}" srcId="{CC6AD385-2AAC-4668-9A8B-4410A2B38C2D}" destId="{EA50F1B3-1081-481B-AD23-927700C18936}" srcOrd="0" destOrd="0" parTransId="{3435742C-42A3-4B03-B6D5-9C5C7324A897}" sibTransId="{3BC73EEF-52F5-4098-83F5-8A4C6A30CB2D}"/>
    <dgm:cxn modelId="{82D686E4-21E6-454E-BA49-37572C93C4B9}" srcId="{CC6AD385-2AAC-4668-9A8B-4410A2B38C2D}" destId="{41CC406F-BB87-477C-B641-A1024C646B68}" srcOrd="1" destOrd="0" parTransId="{0D400E5F-A7B3-4436-A2C6-DA9D88F93BB9}" sibTransId="{6FD22967-8C03-4B48-BF55-7FB5CBE202F5}"/>
    <dgm:cxn modelId="{6C3E89F4-183E-4E7E-8F62-CFB757439E90}" type="presOf" srcId="{A1E20990-E679-43CF-AD1C-5FDB16536782}" destId="{180F3673-EC66-4C6F-8CFC-6737CE472DD6}" srcOrd="0" destOrd="0" presId="urn:microsoft.com/office/officeart/2005/8/layout/hProcess11"/>
    <dgm:cxn modelId="{1E3F0EB7-5B35-45EE-A3FA-31A0591DF89D}" type="presParOf" srcId="{8048D915-DBC6-475F-882C-C924D80CAB3B}" destId="{061B1779-4778-4809-BA95-91C137302E30}" srcOrd="0" destOrd="0" presId="urn:microsoft.com/office/officeart/2005/8/layout/hProcess11"/>
    <dgm:cxn modelId="{FF95976C-1EE7-49FD-A1B0-EBA738E4965C}" type="presParOf" srcId="{8048D915-DBC6-475F-882C-C924D80CAB3B}" destId="{EFCCAE43-3DFF-471A-8EFF-E296EA20BC7D}" srcOrd="1" destOrd="0" presId="urn:microsoft.com/office/officeart/2005/8/layout/hProcess11"/>
    <dgm:cxn modelId="{2E4272A1-6166-4536-A481-D0CD4C84AD6D}" type="presParOf" srcId="{EFCCAE43-3DFF-471A-8EFF-E296EA20BC7D}" destId="{6BC12A44-67EA-4A37-86A1-4D7303575FD1}" srcOrd="0" destOrd="0" presId="urn:microsoft.com/office/officeart/2005/8/layout/hProcess11"/>
    <dgm:cxn modelId="{DDCD6CD0-6CEC-4529-B932-E9D43B29E411}" type="presParOf" srcId="{6BC12A44-67EA-4A37-86A1-4D7303575FD1}" destId="{84649D5B-4A24-4249-BFDF-9693406B8C40}" srcOrd="0" destOrd="0" presId="urn:microsoft.com/office/officeart/2005/8/layout/hProcess11"/>
    <dgm:cxn modelId="{BB817ACB-E390-4F06-B41D-5C4E047D5FC2}" type="presParOf" srcId="{6BC12A44-67EA-4A37-86A1-4D7303575FD1}" destId="{D99FD6BB-8841-4067-BA9A-27D387A93CED}" srcOrd="1" destOrd="0" presId="urn:microsoft.com/office/officeart/2005/8/layout/hProcess11"/>
    <dgm:cxn modelId="{6A4857BE-897B-4931-A005-1D54EA49FF77}" type="presParOf" srcId="{6BC12A44-67EA-4A37-86A1-4D7303575FD1}" destId="{F2F001B2-E539-49A2-ACF0-C179B08609B5}" srcOrd="2" destOrd="0" presId="urn:microsoft.com/office/officeart/2005/8/layout/hProcess11"/>
    <dgm:cxn modelId="{F5AE7F68-6BC5-4516-A37E-965BC6CFB4C6}" type="presParOf" srcId="{EFCCAE43-3DFF-471A-8EFF-E296EA20BC7D}" destId="{F009A3AC-88DE-463B-A45F-CC95D2C877B8}" srcOrd="1" destOrd="0" presId="urn:microsoft.com/office/officeart/2005/8/layout/hProcess11"/>
    <dgm:cxn modelId="{3D0C4674-1163-40D2-BA71-0E81CACC0DC5}" type="presParOf" srcId="{EFCCAE43-3DFF-471A-8EFF-E296EA20BC7D}" destId="{BD83714C-3CDD-4419-86DC-D65CB7C18B3F}" srcOrd="2" destOrd="0" presId="urn:microsoft.com/office/officeart/2005/8/layout/hProcess11"/>
    <dgm:cxn modelId="{111348F3-1140-47C3-9C63-52F43AFCDD96}" type="presParOf" srcId="{BD83714C-3CDD-4419-86DC-D65CB7C18B3F}" destId="{54765B1D-39DE-4309-AB65-D72DD9F68D13}" srcOrd="0" destOrd="0" presId="urn:microsoft.com/office/officeart/2005/8/layout/hProcess11"/>
    <dgm:cxn modelId="{232D533E-161E-4199-9866-AAEEE67E7BEC}" type="presParOf" srcId="{BD83714C-3CDD-4419-86DC-D65CB7C18B3F}" destId="{08112A80-5EE5-464F-8288-44AB6F7FFF61}" srcOrd="1" destOrd="0" presId="urn:microsoft.com/office/officeart/2005/8/layout/hProcess11"/>
    <dgm:cxn modelId="{E2C57B7D-5A5E-4662-9545-F1D4E5F705C9}" type="presParOf" srcId="{BD83714C-3CDD-4419-86DC-D65CB7C18B3F}" destId="{7E08BC67-0301-42C1-9E4A-EA8F15E3D840}" srcOrd="2" destOrd="0" presId="urn:microsoft.com/office/officeart/2005/8/layout/hProcess11"/>
    <dgm:cxn modelId="{EF0EEA1F-AFCD-4917-A37B-0DFB2E339282}" type="presParOf" srcId="{EFCCAE43-3DFF-471A-8EFF-E296EA20BC7D}" destId="{8B3CED15-909D-45C9-ACCA-831E408FC164}" srcOrd="3" destOrd="0" presId="urn:microsoft.com/office/officeart/2005/8/layout/hProcess11"/>
    <dgm:cxn modelId="{4EB60837-624D-455E-872B-EADF2CC97499}" type="presParOf" srcId="{EFCCAE43-3DFF-471A-8EFF-E296EA20BC7D}" destId="{37421ADB-3FC0-4C59-9CCF-20C8B97226B9}" srcOrd="4" destOrd="0" presId="urn:microsoft.com/office/officeart/2005/8/layout/hProcess11"/>
    <dgm:cxn modelId="{7EC13A41-9882-45E7-A0D5-4569820A27E0}" type="presParOf" srcId="{37421ADB-3FC0-4C59-9CCF-20C8B97226B9}" destId="{180F3673-EC66-4C6F-8CFC-6737CE472DD6}" srcOrd="0" destOrd="0" presId="urn:microsoft.com/office/officeart/2005/8/layout/hProcess11"/>
    <dgm:cxn modelId="{36846759-4164-453F-92FB-E85EEA03F1DA}" type="presParOf" srcId="{37421ADB-3FC0-4C59-9CCF-20C8B97226B9}" destId="{558FE4B1-1827-4CD7-A032-78E9D0922588}" srcOrd="1" destOrd="0" presId="urn:microsoft.com/office/officeart/2005/8/layout/hProcess11"/>
    <dgm:cxn modelId="{C13EF312-9A72-4344-8BFF-2A15F150E85D}" type="presParOf" srcId="{37421ADB-3FC0-4C59-9CCF-20C8B97226B9}" destId="{A5B17DA8-782B-4A62-96BB-D22E29ED1A3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6AD385-2AAC-4668-9A8B-4410A2B38C2D}"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EA50F1B3-1081-481B-AD23-927700C18936}">
      <dgm:prSet phldrT="[Text]" custT="1"/>
      <dgm:spPr/>
      <dgm:t>
        <a:bodyPr/>
        <a:lstStyle/>
        <a:p>
          <a:pPr algn="ctr"/>
          <a:r>
            <a:rPr lang="en-IN" sz="1200" b="1" dirty="0"/>
            <a:t>Labelled Image Dataset</a:t>
          </a:r>
        </a:p>
      </dgm:t>
    </dgm:pt>
    <dgm:pt modelId="{3435742C-42A3-4B03-B6D5-9C5C7324A897}" type="parTrans" cxnId="{1D050FDA-372A-45EF-80DB-743719C8122F}">
      <dgm:prSet/>
      <dgm:spPr/>
      <dgm:t>
        <a:bodyPr/>
        <a:lstStyle/>
        <a:p>
          <a:endParaRPr lang="en-IN"/>
        </a:p>
      </dgm:t>
    </dgm:pt>
    <dgm:pt modelId="{3BC73EEF-52F5-4098-83F5-8A4C6A30CB2D}" type="sibTrans" cxnId="{1D050FDA-372A-45EF-80DB-743719C8122F}">
      <dgm:prSet/>
      <dgm:spPr/>
      <dgm:t>
        <a:bodyPr/>
        <a:lstStyle/>
        <a:p>
          <a:endParaRPr lang="en-IN"/>
        </a:p>
      </dgm:t>
    </dgm:pt>
    <dgm:pt modelId="{41CC406F-BB87-477C-B641-A1024C646B68}">
      <dgm:prSet phldrT="[Text]" custT="1"/>
      <dgm:spPr/>
      <dgm:t>
        <a:bodyPr/>
        <a:lstStyle/>
        <a:p>
          <a:pPr algn="ctr"/>
          <a:r>
            <a:rPr lang="en-IN" sz="1200" b="1" dirty="0"/>
            <a:t>Data Partitioning (Train/Validation : 70/30)</a:t>
          </a:r>
        </a:p>
      </dgm:t>
    </dgm:pt>
    <dgm:pt modelId="{0D400E5F-A7B3-4436-A2C6-DA9D88F93BB9}" type="parTrans" cxnId="{82D686E4-21E6-454E-BA49-37572C93C4B9}">
      <dgm:prSet/>
      <dgm:spPr/>
      <dgm:t>
        <a:bodyPr/>
        <a:lstStyle/>
        <a:p>
          <a:endParaRPr lang="en-IN"/>
        </a:p>
      </dgm:t>
    </dgm:pt>
    <dgm:pt modelId="{6FD22967-8C03-4B48-BF55-7FB5CBE202F5}" type="sibTrans" cxnId="{82D686E4-21E6-454E-BA49-37572C93C4B9}">
      <dgm:prSet/>
      <dgm:spPr/>
      <dgm:t>
        <a:bodyPr/>
        <a:lstStyle/>
        <a:p>
          <a:endParaRPr lang="en-IN"/>
        </a:p>
      </dgm:t>
    </dgm:pt>
    <dgm:pt modelId="{A1E20990-E679-43CF-AD1C-5FDB16536782}">
      <dgm:prSet phldrT="[Text]" custT="1"/>
      <dgm:spPr/>
      <dgm:t>
        <a:bodyPr/>
        <a:lstStyle/>
        <a:p>
          <a:pPr algn="ctr"/>
          <a:r>
            <a:rPr lang="en-IN" sz="1200" b="1" dirty="0"/>
            <a:t>Build CNN Model – Different approaches</a:t>
          </a:r>
        </a:p>
      </dgm:t>
    </dgm:pt>
    <dgm:pt modelId="{3E80D05B-2728-4B9A-A0CC-32C3913D2B93}" type="parTrans" cxnId="{4848C321-A88F-42B2-80D9-3C46231EA0A6}">
      <dgm:prSet/>
      <dgm:spPr/>
      <dgm:t>
        <a:bodyPr/>
        <a:lstStyle/>
        <a:p>
          <a:endParaRPr lang="en-IN"/>
        </a:p>
      </dgm:t>
    </dgm:pt>
    <dgm:pt modelId="{FCC5ABDA-43E2-4717-BAC6-8BC61FD75AD0}" type="sibTrans" cxnId="{4848C321-A88F-42B2-80D9-3C46231EA0A6}">
      <dgm:prSet/>
      <dgm:spPr/>
      <dgm:t>
        <a:bodyPr/>
        <a:lstStyle/>
        <a:p>
          <a:endParaRPr lang="en-IN"/>
        </a:p>
      </dgm:t>
    </dgm:pt>
    <dgm:pt modelId="{18835A3B-7FCE-4ED1-A9F6-E2B12101578F}">
      <dgm:prSet custT="1"/>
      <dgm:spPr/>
      <dgm:t>
        <a:bodyPr/>
        <a:lstStyle/>
        <a:p>
          <a:r>
            <a:rPr lang="en-IN" sz="1200" b="1" dirty="0"/>
            <a:t>Evaluate validation set performance</a:t>
          </a:r>
        </a:p>
      </dgm:t>
    </dgm:pt>
    <dgm:pt modelId="{14344244-5285-4D08-A1B3-AB2D3706C072}" type="parTrans" cxnId="{ABE84682-7627-4AF1-9BCB-82F5F9D8B99E}">
      <dgm:prSet/>
      <dgm:spPr/>
      <dgm:t>
        <a:bodyPr/>
        <a:lstStyle/>
        <a:p>
          <a:endParaRPr lang="en-IN"/>
        </a:p>
      </dgm:t>
    </dgm:pt>
    <dgm:pt modelId="{39BFBAFF-A546-4529-AB4F-349AD94B63A9}" type="sibTrans" cxnId="{ABE84682-7627-4AF1-9BCB-82F5F9D8B99E}">
      <dgm:prSet/>
      <dgm:spPr/>
      <dgm:t>
        <a:bodyPr/>
        <a:lstStyle/>
        <a:p>
          <a:endParaRPr lang="en-IN"/>
        </a:p>
      </dgm:t>
    </dgm:pt>
    <dgm:pt modelId="{507A196B-242A-450C-81EB-C5AEEF8BCE18}">
      <dgm:prSet/>
      <dgm:spPr/>
      <dgm:t>
        <a:bodyPr/>
        <a:lstStyle/>
        <a:p>
          <a:endParaRPr lang="en-IN"/>
        </a:p>
      </dgm:t>
    </dgm:pt>
    <dgm:pt modelId="{93E389B1-EC71-4207-BE1C-8A50EFB6F1B5}" type="parTrans" cxnId="{06407BF7-AD07-4B4B-AEEB-A6D4546C0202}">
      <dgm:prSet/>
      <dgm:spPr/>
      <dgm:t>
        <a:bodyPr/>
        <a:lstStyle/>
        <a:p>
          <a:endParaRPr lang="en-IN"/>
        </a:p>
      </dgm:t>
    </dgm:pt>
    <dgm:pt modelId="{240BB2BC-B60F-478B-8DAF-508BCB6642CB}" type="sibTrans" cxnId="{06407BF7-AD07-4B4B-AEEB-A6D4546C0202}">
      <dgm:prSet/>
      <dgm:spPr/>
      <dgm:t>
        <a:bodyPr/>
        <a:lstStyle/>
        <a:p>
          <a:endParaRPr lang="en-IN"/>
        </a:p>
      </dgm:t>
    </dgm:pt>
    <dgm:pt modelId="{8048D915-DBC6-475F-882C-C924D80CAB3B}" type="pres">
      <dgm:prSet presAssocID="{CC6AD385-2AAC-4668-9A8B-4410A2B38C2D}" presName="Name0" presStyleCnt="0">
        <dgm:presLayoutVars>
          <dgm:dir/>
          <dgm:resizeHandles val="exact"/>
        </dgm:presLayoutVars>
      </dgm:prSet>
      <dgm:spPr/>
    </dgm:pt>
    <dgm:pt modelId="{061B1779-4778-4809-BA95-91C137302E30}" type="pres">
      <dgm:prSet presAssocID="{CC6AD385-2AAC-4668-9A8B-4410A2B38C2D}" presName="arrow" presStyleLbl="bgShp" presStyleIdx="0" presStyleCnt="1"/>
      <dgm:spPr/>
    </dgm:pt>
    <dgm:pt modelId="{EFCCAE43-3DFF-471A-8EFF-E296EA20BC7D}" type="pres">
      <dgm:prSet presAssocID="{CC6AD385-2AAC-4668-9A8B-4410A2B38C2D}" presName="points" presStyleCnt="0"/>
      <dgm:spPr/>
    </dgm:pt>
    <dgm:pt modelId="{6BC12A44-67EA-4A37-86A1-4D7303575FD1}" type="pres">
      <dgm:prSet presAssocID="{EA50F1B3-1081-481B-AD23-927700C18936}" presName="compositeA" presStyleCnt="0"/>
      <dgm:spPr/>
    </dgm:pt>
    <dgm:pt modelId="{84649D5B-4A24-4249-BFDF-9693406B8C40}" type="pres">
      <dgm:prSet presAssocID="{EA50F1B3-1081-481B-AD23-927700C18936}" presName="textA" presStyleLbl="revTx" presStyleIdx="0" presStyleCnt="5" custScaleX="95353">
        <dgm:presLayoutVars>
          <dgm:bulletEnabled val="1"/>
        </dgm:presLayoutVars>
      </dgm:prSet>
      <dgm:spPr/>
    </dgm:pt>
    <dgm:pt modelId="{D99FD6BB-8841-4067-BA9A-27D387A93CED}" type="pres">
      <dgm:prSet presAssocID="{EA50F1B3-1081-481B-AD23-927700C18936}" presName="circleA" presStyleLbl="node1" presStyleIdx="0" presStyleCnt="5"/>
      <dgm:spPr/>
    </dgm:pt>
    <dgm:pt modelId="{F2F001B2-E539-49A2-ACF0-C179B08609B5}" type="pres">
      <dgm:prSet presAssocID="{EA50F1B3-1081-481B-AD23-927700C18936}" presName="spaceA" presStyleCnt="0"/>
      <dgm:spPr/>
    </dgm:pt>
    <dgm:pt modelId="{F009A3AC-88DE-463B-A45F-CC95D2C877B8}" type="pres">
      <dgm:prSet presAssocID="{3BC73EEF-52F5-4098-83F5-8A4C6A30CB2D}" presName="space" presStyleCnt="0"/>
      <dgm:spPr/>
    </dgm:pt>
    <dgm:pt modelId="{BD83714C-3CDD-4419-86DC-D65CB7C18B3F}" type="pres">
      <dgm:prSet presAssocID="{41CC406F-BB87-477C-B641-A1024C646B68}" presName="compositeB" presStyleCnt="0"/>
      <dgm:spPr/>
    </dgm:pt>
    <dgm:pt modelId="{54765B1D-39DE-4309-AB65-D72DD9F68D13}" type="pres">
      <dgm:prSet presAssocID="{41CC406F-BB87-477C-B641-A1024C646B68}" presName="textB" presStyleLbl="revTx" presStyleIdx="1" presStyleCnt="5" custScaleX="142851" custScaleY="48907" custLinFactNeighborX="1726" custLinFactNeighborY="-34812">
        <dgm:presLayoutVars>
          <dgm:bulletEnabled val="1"/>
        </dgm:presLayoutVars>
      </dgm:prSet>
      <dgm:spPr/>
    </dgm:pt>
    <dgm:pt modelId="{08112A80-5EE5-464F-8288-44AB6F7FFF61}" type="pres">
      <dgm:prSet presAssocID="{41CC406F-BB87-477C-B641-A1024C646B68}" presName="circleB" presStyleLbl="node1" presStyleIdx="1" presStyleCnt="5" custLinFactNeighborX="-5193" custLinFactNeighborY="-72699"/>
      <dgm:spPr/>
    </dgm:pt>
    <dgm:pt modelId="{7E08BC67-0301-42C1-9E4A-EA8F15E3D840}" type="pres">
      <dgm:prSet presAssocID="{41CC406F-BB87-477C-B641-A1024C646B68}" presName="spaceB" presStyleCnt="0"/>
      <dgm:spPr/>
    </dgm:pt>
    <dgm:pt modelId="{8B3CED15-909D-45C9-ACCA-831E408FC164}" type="pres">
      <dgm:prSet presAssocID="{6FD22967-8C03-4B48-BF55-7FB5CBE202F5}" presName="space" presStyleCnt="0"/>
      <dgm:spPr/>
    </dgm:pt>
    <dgm:pt modelId="{37421ADB-3FC0-4C59-9CCF-20C8B97226B9}" type="pres">
      <dgm:prSet presAssocID="{A1E20990-E679-43CF-AD1C-5FDB16536782}" presName="compositeA" presStyleCnt="0"/>
      <dgm:spPr/>
    </dgm:pt>
    <dgm:pt modelId="{180F3673-EC66-4C6F-8CFC-6737CE472DD6}" type="pres">
      <dgm:prSet presAssocID="{A1E20990-E679-43CF-AD1C-5FDB16536782}" presName="textA" presStyleLbl="revTx" presStyleIdx="2" presStyleCnt="5" custScaleX="216872">
        <dgm:presLayoutVars>
          <dgm:bulletEnabled val="1"/>
        </dgm:presLayoutVars>
      </dgm:prSet>
      <dgm:spPr/>
    </dgm:pt>
    <dgm:pt modelId="{558FE4B1-1827-4CD7-A032-78E9D0922588}" type="pres">
      <dgm:prSet presAssocID="{A1E20990-E679-43CF-AD1C-5FDB16536782}" presName="circleA" presStyleLbl="node1" presStyleIdx="2" presStyleCnt="5"/>
      <dgm:spPr/>
    </dgm:pt>
    <dgm:pt modelId="{A5B17DA8-782B-4A62-96BB-D22E29ED1A31}" type="pres">
      <dgm:prSet presAssocID="{A1E20990-E679-43CF-AD1C-5FDB16536782}" presName="spaceA" presStyleCnt="0"/>
      <dgm:spPr/>
    </dgm:pt>
    <dgm:pt modelId="{55C3B900-D279-405F-BA1B-126E575E5E01}" type="pres">
      <dgm:prSet presAssocID="{FCC5ABDA-43E2-4717-BAC6-8BC61FD75AD0}" presName="space" presStyleCnt="0"/>
      <dgm:spPr/>
    </dgm:pt>
    <dgm:pt modelId="{91ADC102-69E9-49CE-87B7-5608F51CAFBE}" type="pres">
      <dgm:prSet presAssocID="{18835A3B-7FCE-4ED1-A9F6-E2B12101578F}" presName="compositeB" presStyleCnt="0"/>
      <dgm:spPr/>
    </dgm:pt>
    <dgm:pt modelId="{FE242934-EA9A-4B44-AAF1-8148A3EADFEF}" type="pres">
      <dgm:prSet presAssocID="{18835A3B-7FCE-4ED1-A9F6-E2B12101578F}" presName="textB" presStyleLbl="revTx" presStyleIdx="3" presStyleCnt="5" custScaleY="98321" custLinFactY="-70680" custLinFactNeighborX="74558" custLinFactNeighborY="-100000">
        <dgm:presLayoutVars>
          <dgm:bulletEnabled val="1"/>
        </dgm:presLayoutVars>
      </dgm:prSet>
      <dgm:spPr/>
    </dgm:pt>
    <dgm:pt modelId="{AA7F0801-3339-4D17-8D79-8C779F38EA13}" type="pres">
      <dgm:prSet presAssocID="{18835A3B-7FCE-4ED1-A9F6-E2B12101578F}" presName="circleB" presStyleLbl="node1" presStyleIdx="3" presStyleCnt="5" custLinFactX="200000" custLinFactNeighborX="236229" custLinFactNeighborY="6162"/>
      <dgm:spPr/>
    </dgm:pt>
    <dgm:pt modelId="{D1473EAB-1A73-4607-981E-2D3A01885D49}" type="pres">
      <dgm:prSet presAssocID="{18835A3B-7FCE-4ED1-A9F6-E2B12101578F}" presName="spaceB" presStyleCnt="0"/>
      <dgm:spPr/>
    </dgm:pt>
    <dgm:pt modelId="{A9EE75D8-09FD-410A-9D88-2FED55CD73AB}" type="pres">
      <dgm:prSet presAssocID="{39BFBAFF-A546-4529-AB4F-349AD94B63A9}" presName="space" presStyleCnt="0"/>
      <dgm:spPr/>
    </dgm:pt>
    <dgm:pt modelId="{9D392D59-8EE5-468B-B0FC-57124FDB6866}" type="pres">
      <dgm:prSet presAssocID="{507A196B-242A-450C-81EB-C5AEEF8BCE18}" presName="compositeA" presStyleCnt="0"/>
      <dgm:spPr/>
    </dgm:pt>
    <dgm:pt modelId="{B3073202-80C9-457F-870E-A6FD433428DA}" type="pres">
      <dgm:prSet presAssocID="{507A196B-242A-450C-81EB-C5AEEF8BCE18}" presName="textA" presStyleLbl="revTx" presStyleIdx="4" presStyleCnt="5">
        <dgm:presLayoutVars>
          <dgm:bulletEnabled val="1"/>
        </dgm:presLayoutVars>
      </dgm:prSet>
      <dgm:spPr/>
    </dgm:pt>
    <dgm:pt modelId="{CCAA19DB-346C-49DB-AF3B-1C8FCE22F57A}" type="pres">
      <dgm:prSet presAssocID="{507A196B-242A-450C-81EB-C5AEEF8BCE18}" presName="circleA" presStyleLbl="node1" presStyleIdx="4" presStyleCnt="5" custLinFactX="200000" custLinFactNeighborX="292267" custLinFactNeighborY="-27504"/>
      <dgm:spPr/>
    </dgm:pt>
    <dgm:pt modelId="{0250EA25-F3CD-49BB-A87F-8724C0FF9443}" type="pres">
      <dgm:prSet presAssocID="{507A196B-242A-450C-81EB-C5AEEF8BCE18}" presName="spaceA" presStyleCnt="0"/>
      <dgm:spPr/>
    </dgm:pt>
  </dgm:ptLst>
  <dgm:cxnLst>
    <dgm:cxn modelId="{D9EE4207-CC38-4F72-B4EA-85E4F7089084}" type="presOf" srcId="{507A196B-242A-450C-81EB-C5AEEF8BCE18}" destId="{B3073202-80C9-457F-870E-A6FD433428DA}" srcOrd="0" destOrd="0" presId="urn:microsoft.com/office/officeart/2005/8/layout/hProcess11"/>
    <dgm:cxn modelId="{F12F761E-D5A1-4D68-A962-3A4DD981328E}" type="presOf" srcId="{41CC406F-BB87-477C-B641-A1024C646B68}" destId="{54765B1D-39DE-4309-AB65-D72DD9F68D13}" srcOrd="0" destOrd="0" presId="urn:microsoft.com/office/officeart/2005/8/layout/hProcess11"/>
    <dgm:cxn modelId="{4848C321-A88F-42B2-80D9-3C46231EA0A6}" srcId="{CC6AD385-2AAC-4668-9A8B-4410A2B38C2D}" destId="{A1E20990-E679-43CF-AD1C-5FDB16536782}" srcOrd="2" destOrd="0" parTransId="{3E80D05B-2728-4B9A-A0CC-32C3913D2B93}" sibTransId="{FCC5ABDA-43E2-4717-BAC6-8BC61FD75AD0}"/>
    <dgm:cxn modelId="{3D6B2770-7291-477F-924D-B9819D6160C9}" type="presOf" srcId="{EA50F1B3-1081-481B-AD23-927700C18936}" destId="{84649D5B-4A24-4249-BFDF-9693406B8C40}" srcOrd="0" destOrd="0" presId="urn:microsoft.com/office/officeart/2005/8/layout/hProcess11"/>
    <dgm:cxn modelId="{67597556-468F-4198-B184-A947A2A2A7BB}" type="presOf" srcId="{CC6AD385-2AAC-4668-9A8B-4410A2B38C2D}" destId="{8048D915-DBC6-475F-882C-C924D80CAB3B}" srcOrd="0" destOrd="0" presId="urn:microsoft.com/office/officeart/2005/8/layout/hProcess11"/>
    <dgm:cxn modelId="{ABE84682-7627-4AF1-9BCB-82F5F9D8B99E}" srcId="{CC6AD385-2AAC-4668-9A8B-4410A2B38C2D}" destId="{18835A3B-7FCE-4ED1-A9F6-E2B12101578F}" srcOrd="3" destOrd="0" parTransId="{14344244-5285-4D08-A1B3-AB2D3706C072}" sibTransId="{39BFBAFF-A546-4529-AB4F-349AD94B63A9}"/>
    <dgm:cxn modelId="{1D050FDA-372A-45EF-80DB-743719C8122F}" srcId="{CC6AD385-2AAC-4668-9A8B-4410A2B38C2D}" destId="{EA50F1B3-1081-481B-AD23-927700C18936}" srcOrd="0" destOrd="0" parTransId="{3435742C-42A3-4B03-B6D5-9C5C7324A897}" sibTransId="{3BC73EEF-52F5-4098-83F5-8A4C6A30CB2D}"/>
    <dgm:cxn modelId="{82D686E4-21E6-454E-BA49-37572C93C4B9}" srcId="{CC6AD385-2AAC-4668-9A8B-4410A2B38C2D}" destId="{41CC406F-BB87-477C-B641-A1024C646B68}" srcOrd="1" destOrd="0" parTransId="{0D400E5F-A7B3-4436-A2C6-DA9D88F93BB9}" sibTransId="{6FD22967-8C03-4B48-BF55-7FB5CBE202F5}"/>
    <dgm:cxn modelId="{6C3E89F4-183E-4E7E-8F62-CFB757439E90}" type="presOf" srcId="{A1E20990-E679-43CF-AD1C-5FDB16536782}" destId="{180F3673-EC66-4C6F-8CFC-6737CE472DD6}" srcOrd="0" destOrd="0" presId="urn:microsoft.com/office/officeart/2005/8/layout/hProcess11"/>
    <dgm:cxn modelId="{BF1925F7-582E-49F3-8CE1-F2BCE1038986}" type="presOf" srcId="{18835A3B-7FCE-4ED1-A9F6-E2B12101578F}" destId="{FE242934-EA9A-4B44-AAF1-8148A3EADFEF}" srcOrd="0" destOrd="0" presId="urn:microsoft.com/office/officeart/2005/8/layout/hProcess11"/>
    <dgm:cxn modelId="{06407BF7-AD07-4B4B-AEEB-A6D4546C0202}" srcId="{CC6AD385-2AAC-4668-9A8B-4410A2B38C2D}" destId="{507A196B-242A-450C-81EB-C5AEEF8BCE18}" srcOrd="4" destOrd="0" parTransId="{93E389B1-EC71-4207-BE1C-8A50EFB6F1B5}" sibTransId="{240BB2BC-B60F-478B-8DAF-508BCB6642CB}"/>
    <dgm:cxn modelId="{1E3F0EB7-5B35-45EE-A3FA-31A0591DF89D}" type="presParOf" srcId="{8048D915-DBC6-475F-882C-C924D80CAB3B}" destId="{061B1779-4778-4809-BA95-91C137302E30}" srcOrd="0" destOrd="0" presId="urn:microsoft.com/office/officeart/2005/8/layout/hProcess11"/>
    <dgm:cxn modelId="{FF95976C-1EE7-49FD-A1B0-EBA738E4965C}" type="presParOf" srcId="{8048D915-DBC6-475F-882C-C924D80CAB3B}" destId="{EFCCAE43-3DFF-471A-8EFF-E296EA20BC7D}" srcOrd="1" destOrd="0" presId="urn:microsoft.com/office/officeart/2005/8/layout/hProcess11"/>
    <dgm:cxn modelId="{2E4272A1-6166-4536-A481-D0CD4C84AD6D}" type="presParOf" srcId="{EFCCAE43-3DFF-471A-8EFF-E296EA20BC7D}" destId="{6BC12A44-67EA-4A37-86A1-4D7303575FD1}" srcOrd="0" destOrd="0" presId="urn:microsoft.com/office/officeart/2005/8/layout/hProcess11"/>
    <dgm:cxn modelId="{DDCD6CD0-6CEC-4529-B932-E9D43B29E411}" type="presParOf" srcId="{6BC12A44-67EA-4A37-86A1-4D7303575FD1}" destId="{84649D5B-4A24-4249-BFDF-9693406B8C40}" srcOrd="0" destOrd="0" presId="urn:microsoft.com/office/officeart/2005/8/layout/hProcess11"/>
    <dgm:cxn modelId="{BB817ACB-E390-4F06-B41D-5C4E047D5FC2}" type="presParOf" srcId="{6BC12A44-67EA-4A37-86A1-4D7303575FD1}" destId="{D99FD6BB-8841-4067-BA9A-27D387A93CED}" srcOrd="1" destOrd="0" presId="urn:microsoft.com/office/officeart/2005/8/layout/hProcess11"/>
    <dgm:cxn modelId="{6A4857BE-897B-4931-A005-1D54EA49FF77}" type="presParOf" srcId="{6BC12A44-67EA-4A37-86A1-4D7303575FD1}" destId="{F2F001B2-E539-49A2-ACF0-C179B08609B5}" srcOrd="2" destOrd="0" presId="urn:microsoft.com/office/officeart/2005/8/layout/hProcess11"/>
    <dgm:cxn modelId="{F5AE7F68-6BC5-4516-A37E-965BC6CFB4C6}" type="presParOf" srcId="{EFCCAE43-3DFF-471A-8EFF-E296EA20BC7D}" destId="{F009A3AC-88DE-463B-A45F-CC95D2C877B8}" srcOrd="1" destOrd="0" presId="urn:microsoft.com/office/officeart/2005/8/layout/hProcess11"/>
    <dgm:cxn modelId="{3D0C4674-1163-40D2-BA71-0E81CACC0DC5}" type="presParOf" srcId="{EFCCAE43-3DFF-471A-8EFF-E296EA20BC7D}" destId="{BD83714C-3CDD-4419-86DC-D65CB7C18B3F}" srcOrd="2" destOrd="0" presId="urn:microsoft.com/office/officeart/2005/8/layout/hProcess11"/>
    <dgm:cxn modelId="{111348F3-1140-47C3-9C63-52F43AFCDD96}" type="presParOf" srcId="{BD83714C-3CDD-4419-86DC-D65CB7C18B3F}" destId="{54765B1D-39DE-4309-AB65-D72DD9F68D13}" srcOrd="0" destOrd="0" presId="urn:microsoft.com/office/officeart/2005/8/layout/hProcess11"/>
    <dgm:cxn modelId="{232D533E-161E-4199-9866-AAEEE67E7BEC}" type="presParOf" srcId="{BD83714C-3CDD-4419-86DC-D65CB7C18B3F}" destId="{08112A80-5EE5-464F-8288-44AB6F7FFF61}" srcOrd="1" destOrd="0" presId="urn:microsoft.com/office/officeart/2005/8/layout/hProcess11"/>
    <dgm:cxn modelId="{E2C57B7D-5A5E-4662-9545-F1D4E5F705C9}" type="presParOf" srcId="{BD83714C-3CDD-4419-86DC-D65CB7C18B3F}" destId="{7E08BC67-0301-42C1-9E4A-EA8F15E3D840}" srcOrd="2" destOrd="0" presId="urn:microsoft.com/office/officeart/2005/8/layout/hProcess11"/>
    <dgm:cxn modelId="{EF0EEA1F-AFCD-4917-A37B-0DFB2E339282}" type="presParOf" srcId="{EFCCAE43-3DFF-471A-8EFF-E296EA20BC7D}" destId="{8B3CED15-909D-45C9-ACCA-831E408FC164}" srcOrd="3" destOrd="0" presId="urn:microsoft.com/office/officeart/2005/8/layout/hProcess11"/>
    <dgm:cxn modelId="{4EB60837-624D-455E-872B-EADF2CC97499}" type="presParOf" srcId="{EFCCAE43-3DFF-471A-8EFF-E296EA20BC7D}" destId="{37421ADB-3FC0-4C59-9CCF-20C8B97226B9}" srcOrd="4" destOrd="0" presId="urn:microsoft.com/office/officeart/2005/8/layout/hProcess11"/>
    <dgm:cxn modelId="{7EC13A41-9882-45E7-A0D5-4569820A27E0}" type="presParOf" srcId="{37421ADB-3FC0-4C59-9CCF-20C8B97226B9}" destId="{180F3673-EC66-4C6F-8CFC-6737CE472DD6}" srcOrd="0" destOrd="0" presId="urn:microsoft.com/office/officeart/2005/8/layout/hProcess11"/>
    <dgm:cxn modelId="{36846759-4164-453F-92FB-E85EEA03F1DA}" type="presParOf" srcId="{37421ADB-3FC0-4C59-9CCF-20C8B97226B9}" destId="{558FE4B1-1827-4CD7-A032-78E9D0922588}" srcOrd="1" destOrd="0" presId="urn:microsoft.com/office/officeart/2005/8/layout/hProcess11"/>
    <dgm:cxn modelId="{C13EF312-9A72-4344-8BFF-2A15F150E85D}" type="presParOf" srcId="{37421ADB-3FC0-4C59-9CCF-20C8B97226B9}" destId="{A5B17DA8-782B-4A62-96BB-D22E29ED1A31}" srcOrd="2" destOrd="0" presId="urn:microsoft.com/office/officeart/2005/8/layout/hProcess11"/>
    <dgm:cxn modelId="{D726564B-3584-43D6-A0EF-F1102479F009}" type="presParOf" srcId="{EFCCAE43-3DFF-471A-8EFF-E296EA20BC7D}" destId="{55C3B900-D279-405F-BA1B-126E575E5E01}" srcOrd="5" destOrd="0" presId="urn:microsoft.com/office/officeart/2005/8/layout/hProcess11"/>
    <dgm:cxn modelId="{3C6DBDE7-B1B0-479C-A41E-2C00DD475237}" type="presParOf" srcId="{EFCCAE43-3DFF-471A-8EFF-E296EA20BC7D}" destId="{91ADC102-69E9-49CE-87B7-5608F51CAFBE}" srcOrd="6" destOrd="0" presId="urn:microsoft.com/office/officeart/2005/8/layout/hProcess11"/>
    <dgm:cxn modelId="{64C28802-0149-4BD4-8774-B8D7D426D10A}" type="presParOf" srcId="{91ADC102-69E9-49CE-87B7-5608F51CAFBE}" destId="{FE242934-EA9A-4B44-AAF1-8148A3EADFEF}" srcOrd="0" destOrd="0" presId="urn:microsoft.com/office/officeart/2005/8/layout/hProcess11"/>
    <dgm:cxn modelId="{9E9419A6-3C0C-4DF4-8495-6234B8BDE1AC}" type="presParOf" srcId="{91ADC102-69E9-49CE-87B7-5608F51CAFBE}" destId="{AA7F0801-3339-4D17-8D79-8C779F38EA13}" srcOrd="1" destOrd="0" presId="urn:microsoft.com/office/officeart/2005/8/layout/hProcess11"/>
    <dgm:cxn modelId="{45CCE0A4-9364-4CBB-8054-E2D71F2AF54E}" type="presParOf" srcId="{91ADC102-69E9-49CE-87B7-5608F51CAFBE}" destId="{D1473EAB-1A73-4607-981E-2D3A01885D49}" srcOrd="2" destOrd="0" presId="urn:microsoft.com/office/officeart/2005/8/layout/hProcess11"/>
    <dgm:cxn modelId="{9EBE9324-7608-4F95-A41A-683E8FF3A480}" type="presParOf" srcId="{EFCCAE43-3DFF-471A-8EFF-E296EA20BC7D}" destId="{A9EE75D8-09FD-410A-9D88-2FED55CD73AB}" srcOrd="7" destOrd="0" presId="urn:microsoft.com/office/officeart/2005/8/layout/hProcess11"/>
    <dgm:cxn modelId="{70FC647D-6E46-4270-8123-EB437FE6DDA9}" type="presParOf" srcId="{EFCCAE43-3DFF-471A-8EFF-E296EA20BC7D}" destId="{9D392D59-8EE5-468B-B0FC-57124FDB6866}" srcOrd="8" destOrd="0" presId="urn:microsoft.com/office/officeart/2005/8/layout/hProcess11"/>
    <dgm:cxn modelId="{E75AAED1-A57F-48EC-9ACA-61FE83C26954}" type="presParOf" srcId="{9D392D59-8EE5-468B-B0FC-57124FDB6866}" destId="{B3073202-80C9-457F-870E-A6FD433428DA}" srcOrd="0" destOrd="0" presId="urn:microsoft.com/office/officeart/2005/8/layout/hProcess11"/>
    <dgm:cxn modelId="{36819242-F6AE-4739-91E8-F219E6444289}" type="presParOf" srcId="{9D392D59-8EE5-468B-B0FC-57124FDB6866}" destId="{CCAA19DB-346C-49DB-AF3B-1C8FCE22F57A}" srcOrd="1" destOrd="0" presId="urn:microsoft.com/office/officeart/2005/8/layout/hProcess11"/>
    <dgm:cxn modelId="{DB8F1418-C096-40D2-AE24-C55CFFD144BF}" type="presParOf" srcId="{9D392D59-8EE5-468B-B0FC-57124FDB6866}" destId="{0250EA25-F3CD-49BB-A87F-8724C0FF944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B1779-4778-4809-BA95-91C137302E30}">
      <dsp:nvSpPr>
        <dsp:cNvPr id="0" name=""/>
        <dsp:cNvSpPr/>
      </dsp:nvSpPr>
      <dsp:spPr>
        <a:xfrm>
          <a:off x="0" y="362844"/>
          <a:ext cx="8215298" cy="48379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49D5B-4A24-4249-BFDF-9693406B8C40}">
      <dsp:nvSpPr>
        <dsp:cNvPr id="0" name=""/>
        <dsp:cNvSpPr/>
      </dsp:nvSpPr>
      <dsp:spPr>
        <a:xfrm>
          <a:off x="1587" y="0"/>
          <a:ext cx="2660092" cy="483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IN" sz="1200" b="1" kern="1200" dirty="0"/>
            <a:t>Videos</a:t>
          </a:r>
        </a:p>
      </dsp:txBody>
      <dsp:txXfrm>
        <a:off x="1587" y="0"/>
        <a:ext cx="2660092" cy="483792"/>
      </dsp:txXfrm>
    </dsp:sp>
    <dsp:sp modelId="{D99FD6BB-8841-4067-BA9A-27D387A93CED}">
      <dsp:nvSpPr>
        <dsp:cNvPr id="0" name=""/>
        <dsp:cNvSpPr/>
      </dsp:nvSpPr>
      <dsp:spPr>
        <a:xfrm>
          <a:off x="1271160" y="544266"/>
          <a:ext cx="120948" cy="1209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65B1D-39DE-4309-AB65-D72DD9F68D13}">
      <dsp:nvSpPr>
        <dsp:cNvPr id="0" name=""/>
        <dsp:cNvSpPr/>
      </dsp:nvSpPr>
      <dsp:spPr>
        <a:xfrm>
          <a:off x="2755546" y="725689"/>
          <a:ext cx="2346241" cy="483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IN" sz="1200" b="1" kern="1200" dirty="0"/>
            <a:t>Frames</a:t>
          </a:r>
        </a:p>
        <a:p>
          <a:pPr marL="0" lvl="0" indent="0" algn="ctr" defTabSz="533400">
            <a:lnSpc>
              <a:spcPct val="90000"/>
            </a:lnSpc>
            <a:spcBef>
              <a:spcPct val="0"/>
            </a:spcBef>
            <a:spcAft>
              <a:spcPct val="35000"/>
            </a:spcAft>
            <a:buNone/>
          </a:pPr>
          <a:r>
            <a:rPr lang="en-US" sz="1200" b="1" kern="1200" dirty="0"/>
            <a:t>(200 Frame/minute)</a:t>
          </a:r>
          <a:endParaRPr lang="en-IN" sz="1200" b="1" kern="1200" dirty="0"/>
        </a:p>
      </dsp:txBody>
      <dsp:txXfrm>
        <a:off x="2755546" y="725689"/>
        <a:ext cx="2346241" cy="483792"/>
      </dsp:txXfrm>
    </dsp:sp>
    <dsp:sp modelId="{08112A80-5EE5-464F-8288-44AB6F7FFF61}">
      <dsp:nvSpPr>
        <dsp:cNvPr id="0" name=""/>
        <dsp:cNvSpPr/>
      </dsp:nvSpPr>
      <dsp:spPr>
        <a:xfrm>
          <a:off x="3868193" y="544266"/>
          <a:ext cx="120948" cy="1209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F3673-EC66-4C6F-8CFC-6737CE472DD6}">
      <dsp:nvSpPr>
        <dsp:cNvPr id="0" name=""/>
        <dsp:cNvSpPr/>
      </dsp:nvSpPr>
      <dsp:spPr>
        <a:xfrm>
          <a:off x="5195655" y="0"/>
          <a:ext cx="2196525" cy="483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1" kern="1200" dirty="0"/>
            <a:t>Class Labels (Ten label)</a:t>
          </a:r>
          <a:endParaRPr lang="en-IN" sz="1200" b="1" kern="1200" dirty="0"/>
        </a:p>
      </dsp:txBody>
      <dsp:txXfrm>
        <a:off x="5195655" y="0"/>
        <a:ext cx="2196525" cy="483792"/>
      </dsp:txXfrm>
    </dsp:sp>
    <dsp:sp modelId="{558FE4B1-1827-4CD7-A032-78E9D0922588}">
      <dsp:nvSpPr>
        <dsp:cNvPr id="0" name=""/>
        <dsp:cNvSpPr/>
      </dsp:nvSpPr>
      <dsp:spPr>
        <a:xfrm>
          <a:off x="6233443" y="544266"/>
          <a:ext cx="120948" cy="1209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B1779-4778-4809-BA95-91C137302E30}">
      <dsp:nvSpPr>
        <dsp:cNvPr id="0" name=""/>
        <dsp:cNvSpPr/>
      </dsp:nvSpPr>
      <dsp:spPr>
        <a:xfrm>
          <a:off x="0" y="507948"/>
          <a:ext cx="8416031" cy="67726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49D5B-4A24-4249-BFDF-9693406B8C40}">
      <dsp:nvSpPr>
        <dsp:cNvPr id="0" name=""/>
        <dsp:cNvSpPr/>
      </dsp:nvSpPr>
      <dsp:spPr>
        <a:xfrm>
          <a:off x="29626" y="0"/>
          <a:ext cx="1061501" cy="677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IN" sz="1200" b="1" kern="1200" dirty="0"/>
            <a:t>Labelled Image Dataset</a:t>
          </a:r>
        </a:p>
      </dsp:txBody>
      <dsp:txXfrm>
        <a:off x="29626" y="0"/>
        <a:ext cx="1061501" cy="677264"/>
      </dsp:txXfrm>
    </dsp:sp>
    <dsp:sp modelId="{D99FD6BB-8841-4067-BA9A-27D387A93CED}">
      <dsp:nvSpPr>
        <dsp:cNvPr id="0" name=""/>
        <dsp:cNvSpPr/>
      </dsp:nvSpPr>
      <dsp:spPr>
        <a:xfrm>
          <a:off x="475719" y="761922"/>
          <a:ext cx="169316" cy="169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65B1D-39DE-4309-AB65-D72DD9F68D13}">
      <dsp:nvSpPr>
        <dsp:cNvPr id="0" name=""/>
        <dsp:cNvSpPr/>
      </dsp:nvSpPr>
      <dsp:spPr>
        <a:xfrm>
          <a:off x="1191870" y="1039653"/>
          <a:ext cx="1590265" cy="331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IN" sz="1200" b="1" kern="1200" dirty="0"/>
            <a:t>Data Partitioning (Train/Validation : 70/30)</a:t>
          </a:r>
        </a:p>
      </dsp:txBody>
      <dsp:txXfrm>
        <a:off x="1191870" y="1039653"/>
        <a:ext cx="1590265" cy="331229"/>
      </dsp:txXfrm>
    </dsp:sp>
    <dsp:sp modelId="{08112A80-5EE5-464F-8288-44AB6F7FFF61}">
      <dsp:nvSpPr>
        <dsp:cNvPr id="0" name=""/>
        <dsp:cNvSpPr/>
      </dsp:nvSpPr>
      <dsp:spPr>
        <a:xfrm>
          <a:off x="1874338" y="725340"/>
          <a:ext cx="169316" cy="169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F3673-EC66-4C6F-8CFC-6737CE472DD6}">
      <dsp:nvSpPr>
        <dsp:cNvPr id="0" name=""/>
        <dsp:cNvSpPr/>
      </dsp:nvSpPr>
      <dsp:spPr>
        <a:xfrm>
          <a:off x="2818583" y="0"/>
          <a:ext cx="2414292" cy="677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IN" sz="1200" b="1" kern="1200" dirty="0"/>
            <a:t>Build CNN Model – Different approaches</a:t>
          </a:r>
        </a:p>
      </dsp:txBody>
      <dsp:txXfrm>
        <a:off x="2818583" y="0"/>
        <a:ext cx="2414292" cy="677264"/>
      </dsp:txXfrm>
    </dsp:sp>
    <dsp:sp modelId="{558FE4B1-1827-4CD7-A032-78E9D0922588}">
      <dsp:nvSpPr>
        <dsp:cNvPr id="0" name=""/>
        <dsp:cNvSpPr/>
      </dsp:nvSpPr>
      <dsp:spPr>
        <a:xfrm>
          <a:off x="3941071" y="761922"/>
          <a:ext cx="169316" cy="169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242934-EA9A-4B44-AAF1-8148A3EADFEF}">
      <dsp:nvSpPr>
        <dsp:cNvPr id="0" name=""/>
        <dsp:cNvSpPr/>
      </dsp:nvSpPr>
      <dsp:spPr>
        <a:xfrm>
          <a:off x="6118542" y="0"/>
          <a:ext cx="1113233" cy="665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IN" sz="1200" b="1" kern="1200" dirty="0"/>
            <a:t>Evaluate validation set performance</a:t>
          </a:r>
        </a:p>
      </dsp:txBody>
      <dsp:txXfrm>
        <a:off x="6118542" y="0"/>
        <a:ext cx="1113233" cy="665893"/>
      </dsp:txXfrm>
    </dsp:sp>
    <dsp:sp modelId="{AA7F0801-3339-4D17-8D79-8C779F38EA13}">
      <dsp:nvSpPr>
        <dsp:cNvPr id="0" name=""/>
        <dsp:cNvSpPr/>
      </dsp:nvSpPr>
      <dsp:spPr>
        <a:xfrm>
          <a:off x="6499102" y="775198"/>
          <a:ext cx="169316" cy="169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73202-80C9-457F-870E-A6FD433428DA}">
      <dsp:nvSpPr>
        <dsp:cNvPr id="0" name=""/>
        <dsp:cNvSpPr/>
      </dsp:nvSpPr>
      <dsp:spPr>
        <a:xfrm>
          <a:off x="6457433" y="0"/>
          <a:ext cx="1113233" cy="677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endParaRPr lang="en-IN" sz="2400" kern="1200"/>
        </a:p>
      </dsp:txBody>
      <dsp:txXfrm>
        <a:off x="6457433" y="0"/>
        <a:ext cx="1113233" cy="677264"/>
      </dsp:txXfrm>
    </dsp:sp>
    <dsp:sp modelId="{CCAA19DB-346C-49DB-AF3B-1C8FCE22F57A}">
      <dsp:nvSpPr>
        <dsp:cNvPr id="0" name=""/>
        <dsp:cNvSpPr/>
      </dsp:nvSpPr>
      <dsp:spPr>
        <a:xfrm>
          <a:off x="7762879" y="715353"/>
          <a:ext cx="169316" cy="169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3/29/2019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dirty="0"/>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3/29/2019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dirty="0"/>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32813" y="1683327"/>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3/29/2019</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3/29/2019</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defRPr>
            </a:lvl1pPr>
          </a:lstStyle>
          <a:p>
            <a:r>
              <a:rPr lang="en-US"/>
              <a:t>Click to edit Master title style</a:t>
            </a:r>
            <a:endParaRPr lang="en-US" dirty="0"/>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3/29/2019</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1850" y="2483427"/>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835025" y="5257800"/>
            <a:ext cx="10515600" cy="914400"/>
          </a:xfrm>
        </p:spPr>
        <p:txBody>
          <a:bodyPr>
            <a:normAutofit/>
          </a:bodyPr>
          <a:lstStyle>
            <a:lvl1pPr marL="0" indent="0" algn="ctr">
              <a:spcBef>
                <a:spcPts val="0"/>
              </a:spcBef>
              <a:buFontTx/>
              <a:buNone/>
              <a:defRPr sz="2000" cap="all" spc="50" baseline="0">
                <a:solidFill>
                  <a:schemeClr val="bg1"/>
                </a:solidFill>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a:r>
              <a:rPr lang="en-US"/>
              <a:t>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3/29/2019</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CC0096-1860-4642-9CD2-0079EA5E7CD1}" type="datetimeFigureOut">
              <a:rPr lang="en-US" smtClean="0"/>
              <a:t>3/29/2019</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CC0096-1860-4642-9CD2-0079EA5E7CD1}" type="datetimeFigureOut">
              <a:rPr lang="en-US" smtClean="0"/>
              <a:t>3/29/2019</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672934"/>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3/29/2019</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defRPr>
            </a:lvl1pPr>
          </a:lstStyle>
          <a:p>
            <a:r>
              <a:rPr lang="en-US" dirty="0"/>
              <a:t>Add a footer</a:t>
            </a:r>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defRPr>
            </a:lvl1pPr>
          </a:lstStyle>
          <a:p>
            <a:fld id="{37CC0096-1860-4642-9CD2-0079EA5E7CD1}" type="datetimeFigureOut">
              <a:rPr lang="en-US" smtClean="0"/>
              <a:pPr/>
              <a:t>3/29/2019</a:t>
            </a:fld>
            <a:endParaRPr lang="en-US" dirty="0"/>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723648"/>
            <a:ext cx="11125200" cy="914400"/>
          </a:xfrm>
        </p:spPr>
        <p:txBody>
          <a:bodyPr/>
          <a:lstStyle/>
          <a:p>
            <a:r>
              <a:rPr lang="en-US" dirty="0"/>
              <a:t>WORKOUT POSE DETECTION</a:t>
            </a:r>
          </a:p>
        </p:txBody>
      </p:sp>
      <p:sp>
        <p:nvSpPr>
          <p:cNvPr id="5" name="Picture Placeholder 4"/>
          <p:cNvSpPr>
            <a:spLocks noGrp="1"/>
          </p:cNvSpPr>
          <p:nvPr>
            <p:ph type="pic" idx="11"/>
          </p:nvPr>
        </p:nvSpPr>
        <p:spPr/>
      </p:sp>
      <p:sp>
        <p:nvSpPr>
          <p:cNvPr id="6" name="Picture Placeholder 5"/>
          <p:cNvSpPr>
            <a:spLocks noGrp="1"/>
          </p:cNvSpPr>
          <p:nvPr>
            <p:ph type="pic" idx="12"/>
          </p:nvPr>
        </p:nvSpPr>
        <p:spPr/>
      </p:sp>
      <p:pic>
        <p:nvPicPr>
          <p:cNvPr id="1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4786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FC05BB82-45A7-49E7-AD62-EEB321874437}"/>
              </a:ext>
            </a:extLst>
          </p:cNvPr>
          <p:cNvSpPr txBox="1"/>
          <p:nvPr/>
        </p:nvSpPr>
        <p:spPr>
          <a:xfrm>
            <a:off x="6096000" y="5759732"/>
            <a:ext cx="6738425" cy="984885"/>
          </a:xfrm>
          <a:prstGeom prst="rect">
            <a:avLst/>
          </a:prstGeom>
          <a:noFill/>
        </p:spPr>
        <p:txBody>
          <a:bodyPr wrap="square" rtlCol="0">
            <a:spAutoFit/>
          </a:bodyPr>
          <a:lstStyle/>
          <a:p>
            <a:r>
              <a:rPr lang="en-US" sz="2000" dirty="0">
                <a:solidFill>
                  <a:schemeClr val="bg1"/>
                </a:solidFill>
              </a:rPr>
              <a:t>Ankit </a:t>
            </a:r>
            <a:r>
              <a:rPr lang="en-US" sz="2000" dirty="0" err="1">
                <a:solidFill>
                  <a:schemeClr val="bg1"/>
                </a:solidFill>
              </a:rPr>
              <a:t>Kalra</a:t>
            </a:r>
            <a:r>
              <a:rPr lang="en-US" sz="2000" dirty="0">
                <a:solidFill>
                  <a:schemeClr val="bg1"/>
                </a:solidFill>
              </a:rPr>
              <a:t>, Senior Data  Scientist, Fractal </a:t>
            </a:r>
            <a:r>
              <a:rPr lang="en-US" sz="2000" dirty="0" err="1">
                <a:solidFill>
                  <a:schemeClr val="bg1"/>
                </a:solidFill>
              </a:rPr>
              <a:t>Anlaytics</a:t>
            </a:r>
            <a:endParaRPr lang="en-US" sz="2000" dirty="0">
              <a:solidFill>
                <a:schemeClr val="bg1"/>
              </a:solidFill>
            </a:endParaRPr>
          </a:p>
          <a:p>
            <a:r>
              <a:rPr lang="en-US" sz="2000" dirty="0">
                <a:solidFill>
                  <a:schemeClr val="bg1"/>
                </a:solidFill>
              </a:rPr>
              <a:t>Aakash Goel, Data Scientist, Fractal Analytics</a:t>
            </a:r>
            <a:r>
              <a:rPr lang="en-US" dirty="0"/>
              <a:t> </a:t>
            </a:r>
          </a:p>
          <a:p>
            <a:r>
              <a:rPr lang="en-US" dirty="0"/>
              <a:t>  </a:t>
            </a:r>
            <a:endParaRPr lang="en-IN" dirty="0"/>
          </a:p>
        </p:txBody>
      </p:sp>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96536" y="140830"/>
            <a:ext cx="9144000" cy="729608"/>
          </a:xfrm>
        </p:spPr>
        <p:txBody>
          <a:bodyPr>
            <a:normAutofit/>
          </a:bodyPr>
          <a:lstStyle/>
          <a:p>
            <a:r>
              <a:rPr lang="en-US" b="1" dirty="0"/>
              <a:t>Result contd..</a:t>
            </a:r>
          </a:p>
        </p:txBody>
      </p:sp>
      <p:sp>
        <p:nvSpPr>
          <p:cNvPr id="11" name="Rectangle 2">
            <a:extLst>
              <a:ext uri="{FF2B5EF4-FFF2-40B4-BE49-F238E27FC236}">
                <a16:creationId xmlns:a16="http://schemas.microsoft.com/office/drawing/2014/main" id="{A9A0924C-C718-45EF-8355-F9357C546C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 name="Rectangle 4">
            <a:extLst>
              <a:ext uri="{FF2B5EF4-FFF2-40B4-BE49-F238E27FC236}">
                <a16:creationId xmlns:a16="http://schemas.microsoft.com/office/drawing/2014/main" id="{BBEC0CBA-98C2-4B38-813C-0FC6688A51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4">
            <a:extLst>
              <a:ext uri="{FF2B5EF4-FFF2-40B4-BE49-F238E27FC236}">
                <a16:creationId xmlns:a16="http://schemas.microsoft.com/office/drawing/2014/main" id="{AD7E43D6-FD24-4033-BE81-A61C74019E79}"/>
              </a:ext>
            </a:extLst>
          </p:cNvPr>
          <p:cNvSpPr>
            <a:spLocks noChangeArrowheads="1"/>
          </p:cNvSpPr>
          <p:nvPr/>
        </p:nvSpPr>
        <p:spPr bwMode="auto">
          <a:xfrm>
            <a:off x="534974" y="17575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15" name="Rectangle 6">
            <a:extLst>
              <a:ext uri="{FF2B5EF4-FFF2-40B4-BE49-F238E27FC236}">
                <a16:creationId xmlns:a16="http://schemas.microsoft.com/office/drawing/2014/main" id="{D93C8BB8-AE82-4C15-B1DE-8594B7A4E26C}"/>
              </a:ext>
            </a:extLst>
          </p:cNvPr>
          <p:cNvSpPr>
            <a:spLocks noChangeArrowheads="1"/>
          </p:cNvSpPr>
          <p:nvPr/>
        </p:nvSpPr>
        <p:spPr bwMode="auto">
          <a:xfrm>
            <a:off x="5263555" y="2060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22" name="TextBox 21">
            <a:extLst>
              <a:ext uri="{FF2B5EF4-FFF2-40B4-BE49-F238E27FC236}">
                <a16:creationId xmlns:a16="http://schemas.microsoft.com/office/drawing/2014/main" id="{E73F1BBB-8091-4B53-B450-6234AB65C924}"/>
              </a:ext>
            </a:extLst>
          </p:cNvPr>
          <p:cNvSpPr txBox="1"/>
          <p:nvPr/>
        </p:nvSpPr>
        <p:spPr>
          <a:xfrm>
            <a:off x="396536" y="1011267"/>
            <a:ext cx="4798917" cy="369332"/>
          </a:xfrm>
          <a:prstGeom prst="rect">
            <a:avLst/>
          </a:prstGeom>
          <a:noFill/>
        </p:spPr>
        <p:txBody>
          <a:bodyPr wrap="square" rtlCol="0">
            <a:spAutoFit/>
          </a:bodyPr>
          <a:lstStyle/>
          <a:p>
            <a:pPr marL="285750" indent="-285750">
              <a:buClr>
                <a:schemeClr val="accent1">
                  <a:lumMod val="50000"/>
                </a:schemeClr>
              </a:buClr>
              <a:buFont typeface="Wingdings" panose="05000000000000000000" pitchFamily="2" charset="2"/>
              <a:buChar char="v"/>
            </a:pPr>
            <a:r>
              <a:rPr lang="en-US" dirty="0"/>
              <a:t>Identifying incorrect pose</a:t>
            </a:r>
            <a:endParaRPr lang="en-IN" dirty="0"/>
          </a:p>
        </p:txBody>
      </p:sp>
      <p:grpSp>
        <p:nvGrpSpPr>
          <p:cNvPr id="9" name="Group 8">
            <a:extLst>
              <a:ext uri="{FF2B5EF4-FFF2-40B4-BE49-F238E27FC236}">
                <a16:creationId xmlns:a16="http://schemas.microsoft.com/office/drawing/2014/main" id="{E3E2CD1D-0A9D-438F-B1D6-04D94BB65943}"/>
              </a:ext>
            </a:extLst>
          </p:cNvPr>
          <p:cNvGrpSpPr/>
          <p:nvPr/>
        </p:nvGrpSpPr>
        <p:grpSpPr>
          <a:xfrm>
            <a:off x="1420437" y="1521428"/>
            <a:ext cx="9025519" cy="4438130"/>
            <a:chOff x="1434505" y="1591484"/>
            <a:chExt cx="9025519" cy="4438130"/>
          </a:xfrm>
        </p:grpSpPr>
        <p:pic>
          <p:nvPicPr>
            <p:cNvPr id="8" name="Picture 7">
              <a:extLst>
                <a:ext uri="{FF2B5EF4-FFF2-40B4-BE49-F238E27FC236}">
                  <a16:creationId xmlns:a16="http://schemas.microsoft.com/office/drawing/2014/main" id="{90CDC9D4-62C6-4D71-9EA7-018CC1785A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4505" y="1592358"/>
              <a:ext cx="3829050" cy="4437256"/>
            </a:xfrm>
            <a:prstGeom prst="rect">
              <a:avLst/>
            </a:prstGeom>
          </p:spPr>
        </p:pic>
        <p:sp>
          <p:nvSpPr>
            <p:cNvPr id="19" name="Arrow: Down 18">
              <a:extLst>
                <a:ext uri="{FF2B5EF4-FFF2-40B4-BE49-F238E27FC236}">
                  <a16:creationId xmlns:a16="http://schemas.microsoft.com/office/drawing/2014/main" id="{0F9085F8-A92B-4DF2-9F20-0F7956A6FB4A}"/>
                </a:ext>
              </a:extLst>
            </p:cNvPr>
            <p:cNvSpPr/>
            <p:nvPr/>
          </p:nvSpPr>
          <p:spPr>
            <a:xfrm rot="16200000">
              <a:off x="5971447" y="2869664"/>
              <a:ext cx="249106" cy="5530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id="{5068FFD5-50DF-463D-97E0-D0C7B04BE3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0974" y="1591484"/>
              <a:ext cx="3829050" cy="4437256"/>
            </a:xfrm>
            <a:prstGeom prst="rect">
              <a:avLst/>
            </a:prstGeom>
          </p:spPr>
        </p:pic>
      </p:grpSp>
      <p:sp>
        <p:nvSpPr>
          <p:cNvPr id="14" name="TextBox 13">
            <a:extLst>
              <a:ext uri="{FF2B5EF4-FFF2-40B4-BE49-F238E27FC236}">
                <a16:creationId xmlns:a16="http://schemas.microsoft.com/office/drawing/2014/main" id="{B99B91DC-239F-4467-9DB4-F64AB3A37E4C}"/>
              </a:ext>
            </a:extLst>
          </p:cNvPr>
          <p:cNvSpPr txBox="1"/>
          <p:nvPr/>
        </p:nvSpPr>
        <p:spPr>
          <a:xfrm>
            <a:off x="7024869" y="6070839"/>
            <a:ext cx="2724042" cy="523220"/>
          </a:xfrm>
          <a:prstGeom prst="rect">
            <a:avLst/>
          </a:prstGeom>
          <a:noFill/>
        </p:spPr>
        <p:txBody>
          <a:bodyPr wrap="square" rtlCol="0">
            <a:spAutoFit/>
          </a:bodyPr>
          <a:lstStyle/>
          <a:p>
            <a:r>
              <a:rPr lang="en-IN" sz="1400" dirty="0"/>
              <a:t>5570_0_pose 4_0.7579795</a:t>
            </a:r>
          </a:p>
          <a:p>
            <a:endParaRPr lang="en-IN" sz="1400" dirty="0"/>
          </a:p>
        </p:txBody>
      </p:sp>
    </p:spTree>
    <p:extLst>
      <p:ext uri="{BB962C8B-B14F-4D97-AF65-F5344CB8AC3E}">
        <p14:creationId xmlns:p14="http://schemas.microsoft.com/office/powerpoint/2010/main" val="25444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43782" y="193446"/>
            <a:ext cx="9144000" cy="562964"/>
          </a:xfrm>
        </p:spPr>
        <p:txBody>
          <a:bodyPr/>
          <a:lstStyle/>
          <a:p>
            <a:r>
              <a:rPr lang="en-US" b="1" dirty="0"/>
              <a:t>Challenges &amp; Future Scope</a:t>
            </a:r>
          </a:p>
        </p:txBody>
      </p:sp>
      <p:sp>
        <p:nvSpPr>
          <p:cNvPr id="3" name="TextBox 2">
            <a:extLst>
              <a:ext uri="{FF2B5EF4-FFF2-40B4-BE49-F238E27FC236}">
                <a16:creationId xmlns:a16="http://schemas.microsoft.com/office/drawing/2014/main" id="{F2BABDB0-1140-4212-AF28-4686105722B6}"/>
              </a:ext>
            </a:extLst>
          </p:cNvPr>
          <p:cNvSpPr txBox="1"/>
          <p:nvPr/>
        </p:nvSpPr>
        <p:spPr>
          <a:xfrm>
            <a:off x="516834" y="887896"/>
            <a:ext cx="10893287" cy="3554819"/>
          </a:xfrm>
          <a:prstGeom prst="rect">
            <a:avLst/>
          </a:prstGeom>
          <a:noFill/>
        </p:spPr>
        <p:txBody>
          <a:bodyPr wrap="square" rtlCol="0">
            <a:spAutoFit/>
          </a:bodyPr>
          <a:lstStyle/>
          <a:p>
            <a:pPr marL="285750" indent="-285750" algn="just">
              <a:buFont typeface="Arial" panose="020B0604020202020204" pitchFamily="34" charset="0"/>
              <a:buChar char="•"/>
            </a:pPr>
            <a:endParaRPr lang="en-US" sz="1500" dirty="0"/>
          </a:p>
          <a:p>
            <a:pPr marL="285750" indent="-285750" algn="just">
              <a:buClr>
                <a:schemeClr val="accent1"/>
              </a:buClr>
              <a:buFont typeface="Wingdings" panose="05000000000000000000" pitchFamily="2" charset="2"/>
              <a:buChar char="v"/>
            </a:pPr>
            <a:r>
              <a:rPr lang="en-US" sz="1500" b="1" dirty="0"/>
              <a:t>Challenge</a:t>
            </a:r>
          </a:p>
          <a:p>
            <a:pPr marL="742950" lvl="1" indent="-285750" algn="just">
              <a:buClr>
                <a:schemeClr val="accent1"/>
              </a:buClr>
              <a:buFont typeface="Wingdings" panose="05000000000000000000" pitchFamily="2" charset="2"/>
              <a:buChar char="v"/>
            </a:pPr>
            <a:r>
              <a:rPr lang="en-US" sz="1500" dirty="0">
                <a:solidFill>
                  <a:schemeClr val="tx2"/>
                </a:solidFill>
              </a:rPr>
              <a:t>Model will not perform good if videos or frames are captured at different orientations and if person is too close or far in frames because model is not trained on certain type of distribution of images. So, need more images with different person, different angles and person at different depths.</a:t>
            </a:r>
          </a:p>
          <a:p>
            <a:pPr marL="742950" lvl="1" indent="-285750" algn="just">
              <a:buClr>
                <a:schemeClr val="accent1"/>
              </a:buClr>
              <a:buFont typeface="Wingdings" panose="05000000000000000000" pitchFamily="2" charset="2"/>
              <a:buChar char="v"/>
            </a:pPr>
            <a:r>
              <a:rPr lang="en-US" sz="1500" dirty="0">
                <a:solidFill>
                  <a:schemeClr val="tx2"/>
                </a:solidFill>
                <a:ea typeface="Times New Roman" panose="02020603050405020304" pitchFamily="18" charset="0"/>
              </a:rPr>
              <a:t>Data Preparation – Labelling the brain yoga dataset finally into ten class labels was the biggest challenge as the number of wrong poses can be done in different combinations in real-time scenarios.</a:t>
            </a:r>
          </a:p>
          <a:p>
            <a:pPr marL="742950" lvl="1" indent="-285750" algn="just">
              <a:buFont typeface="Wingdings" panose="05000000000000000000" pitchFamily="2" charset="2"/>
              <a:buChar char="v"/>
            </a:pPr>
            <a:endParaRPr lang="en-US" sz="1500" dirty="0">
              <a:solidFill>
                <a:schemeClr val="tx2"/>
              </a:solidFill>
            </a:endParaRPr>
          </a:p>
          <a:p>
            <a:pPr marL="285750" indent="-285750" algn="just">
              <a:buFont typeface="Arial" panose="020B0604020202020204" pitchFamily="34" charset="0"/>
              <a:buChar char="•"/>
            </a:pPr>
            <a:endParaRPr lang="en-US" sz="1500" dirty="0"/>
          </a:p>
          <a:p>
            <a:pPr algn="just"/>
            <a:endParaRPr lang="en-US" sz="1500" dirty="0"/>
          </a:p>
          <a:p>
            <a:pPr marL="285750" indent="-285750" algn="just">
              <a:buClr>
                <a:schemeClr val="accent1"/>
              </a:buClr>
              <a:buFont typeface="Wingdings" panose="05000000000000000000" pitchFamily="2" charset="2"/>
              <a:buChar char="v"/>
            </a:pPr>
            <a:r>
              <a:rPr lang="en-US" sz="1500" b="1" dirty="0"/>
              <a:t>Future Scope</a:t>
            </a:r>
          </a:p>
          <a:p>
            <a:pPr marL="742950" lvl="1" indent="-285750" algn="just">
              <a:buClr>
                <a:schemeClr val="accent1"/>
              </a:buClr>
              <a:buFont typeface="Wingdings" panose="05000000000000000000" pitchFamily="2" charset="2"/>
              <a:buChar char="v"/>
            </a:pPr>
            <a:r>
              <a:rPr lang="en-US" sz="1500" dirty="0">
                <a:solidFill>
                  <a:schemeClr val="tx2"/>
                </a:solidFill>
              </a:rPr>
              <a:t>Leverage Mask R-CNN to avoid person extraction from frame.</a:t>
            </a:r>
          </a:p>
          <a:p>
            <a:pPr marL="742950" lvl="1" indent="-285750" algn="just">
              <a:buClr>
                <a:schemeClr val="accent1"/>
              </a:buClr>
              <a:buFont typeface="Wingdings" panose="05000000000000000000" pitchFamily="2" charset="2"/>
              <a:buChar char="v"/>
            </a:pPr>
            <a:r>
              <a:rPr lang="en-US" sz="1500" dirty="0">
                <a:solidFill>
                  <a:schemeClr val="tx2"/>
                </a:solidFill>
              </a:rPr>
              <a:t>For proper cropping of person from images, using TensorFlow object detection API  and giving accuracy of more than 95%. This can be further improved by using TensorFlow object detection API for custom object detection with label marked down as person.</a:t>
            </a:r>
            <a:endParaRPr lang="en-IN" sz="1500" dirty="0">
              <a:solidFill>
                <a:schemeClr val="tx2"/>
              </a:solidFill>
            </a:endParaRPr>
          </a:p>
        </p:txBody>
      </p:sp>
    </p:spTree>
    <p:extLst>
      <p:ext uri="{BB962C8B-B14F-4D97-AF65-F5344CB8AC3E}">
        <p14:creationId xmlns:p14="http://schemas.microsoft.com/office/powerpoint/2010/main" val="326995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6536" y="1149999"/>
            <a:ext cx="11090810" cy="3253189"/>
          </a:xfrm>
        </p:spPr>
        <p:txBody>
          <a:bodyPr>
            <a:normAutofit/>
          </a:bodyPr>
          <a:lstStyle/>
          <a:p>
            <a:pPr algn="just">
              <a:buFont typeface="Wingdings" panose="05000000000000000000" pitchFamily="2" charset="2"/>
              <a:buChar char="v"/>
            </a:pPr>
            <a:r>
              <a:rPr lang="en-US" sz="1800" dirty="0">
                <a:latin typeface="Arial" panose="020B0604020202020204" pitchFamily="34" charset="0"/>
                <a:cs typeface="Arial" panose="020B0604020202020204" pitchFamily="34" charset="0"/>
              </a:rPr>
              <a:t>What, why, Application</a:t>
            </a:r>
          </a:p>
          <a:p>
            <a:pPr algn="just">
              <a:buFont typeface="Wingdings" panose="05000000000000000000" pitchFamily="2" charset="2"/>
              <a:buChar char="v"/>
            </a:pPr>
            <a:r>
              <a:rPr lang="en-US" sz="1800" dirty="0">
                <a:latin typeface="Arial" panose="020B0604020202020204" pitchFamily="34" charset="0"/>
                <a:cs typeface="Arial" panose="020B0604020202020204" pitchFamily="34" charset="0"/>
              </a:rPr>
              <a:t>Dataset Discussion</a:t>
            </a:r>
          </a:p>
          <a:p>
            <a:pPr algn="just">
              <a:buFont typeface="Wingdings" panose="05000000000000000000" pitchFamily="2" charset="2"/>
              <a:buChar char="v"/>
            </a:pPr>
            <a:r>
              <a:rPr lang="en-US" sz="1800" dirty="0">
                <a:latin typeface="Arial" panose="020B0604020202020204" pitchFamily="34" charset="0"/>
                <a:cs typeface="Arial" panose="020B0604020202020204" pitchFamily="34" charset="0"/>
              </a:rPr>
              <a:t>Model Training</a:t>
            </a:r>
          </a:p>
          <a:p>
            <a:pPr algn="just">
              <a:buFont typeface="Wingdings" panose="05000000000000000000" pitchFamily="2" charset="2"/>
              <a:buChar char="v"/>
            </a:pPr>
            <a:r>
              <a:rPr lang="en-US" sz="1800" dirty="0">
                <a:latin typeface="Arial" panose="020B0604020202020204" pitchFamily="34" charset="0"/>
                <a:cs typeface="Arial" panose="020B0604020202020204" pitchFamily="34" charset="0"/>
              </a:rPr>
              <a:t>Model Comparison</a:t>
            </a:r>
          </a:p>
          <a:p>
            <a:pPr algn="just">
              <a:buFont typeface="Wingdings" panose="05000000000000000000" pitchFamily="2" charset="2"/>
              <a:buChar char="v"/>
            </a:pPr>
            <a:r>
              <a:rPr lang="en-US" sz="1800" dirty="0">
                <a:latin typeface="Arial" panose="020B0604020202020204" pitchFamily="34" charset="0"/>
                <a:cs typeface="Arial" panose="020B0604020202020204" pitchFamily="34" charset="0"/>
              </a:rPr>
              <a:t>Result</a:t>
            </a:r>
          </a:p>
          <a:p>
            <a:pPr algn="just">
              <a:buFont typeface="Wingdings" panose="05000000000000000000" pitchFamily="2" charset="2"/>
              <a:buChar char="v"/>
            </a:pPr>
            <a:r>
              <a:rPr lang="en-US" sz="1800" dirty="0">
                <a:latin typeface="Arial" panose="020B0604020202020204" pitchFamily="34" charset="0"/>
                <a:cs typeface="Arial" panose="020B0604020202020204" pitchFamily="34" charset="0"/>
              </a:rPr>
              <a:t>Challenges and Future Scope</a:t>
            </a:r>
          </a:p>
          <a:p>
            <a:pPr marL="45720" indent="0" algn="just">
              <a:buNone/>
            </a:pP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96536" y="215284"/>
            <a:ext cx="9144000" cy="625225"/>
          </a:xfrm>
        </p:spPr>
        <p:txBody>
          <a:bodyPr/>
          <a:lstStyle/>
          <a:p>
            <a:r>
              <a:rPr lang="en-US" b="1" dirty="0"/>
              <a:t>Outline</a:t>
            </a:r>
          </a:p>
        </p:txBody>
      </p:sp>
    </p:spTree>
    <p:extLst>
      <p:ext uri="{BB962C8B-B14F-4D97-AF65-F5344CB8AC3E}">
        <p14:creationId xmlns:p14="http://schemas.microsoft.com/office/powerpoint/2010/main" val="422226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0063" y="840509"/>
            <a:ext cx="11090810" cy="5397913"/>
          </a:xfrm>
        </p:spPr>
        <p:txBody>
          <a:bodyPr>
            <a:normAutofit/>
          </a:bodyPr>
          <a:lstStyle/>
          <a:p>
            <a:pPr algn="just">
              <a:buFont typeface="Wingdings" panose="05000000000000000000" pitchFamily="2" charset="2"/>
              <a:buChar char="v"/>
            </a:pPr>
            <a:endParaRPr lang="en-US" sz="1500" dirty="0">
              <a:solidFill>
                <a:schemeClr val="tx2"/>
              </a:solidFill>
            </a:endParaRPr>
          </a:p>
          <a:p>
            <a:pPr algn="just">
              <a:buFont typeface="Wingdings" panose="05000000000000000000" pitchFamily="2" charset="2"/>
              <a:buChar char="v"/>
            </a:pPr>
            <a:r>
              <a:rPr lang="en-US" sz="1500" dirty="0">
                <a:solidFill>
                  <a:schemeClr val="tx2"/>
                </a:solidFill>
                <a:latin typeface="Arial" panose="020B0604020202020204" pitchFamily="34" charset="0"/>
                <a:cs typeface="Arial" panose="020B0604020202020204" pitchFamily="34" charset="0"/>
              </a:rPr>
              <a:t>Workout Pose Detection – Tracking User Movement, </a:t>
            </a:r>
            <a:r>
              <a:rPr lang="en-IN" sz="1500" dirty="0">
                <a:solidFill>
                  <a:schemeClr val="tx2"/>
                </a:solidFill>
                <a:latin typeface="Arial" panose="020B0604020202020204" pitchFamily="34" charset="0"/>
                <a:cs typeface="Arial" panose="020B0604020202020204" pitchFamily="34" charset="0"/>
              </a:rPr>
              <a:t>classify it corresponding to specific trained workout</a:t>
            </a:r>
            <a:r>
              <a:rPr lang="en-US" sz="1500" dirty="0">
                <a:solidFill>
                  <a:schemeClr val="tx2"/>
                </a:solidFill>
                <a:latin typeface="Arial" panose="020B0604020202020204" pitchFamily="34" charset="0"/>
                <a:cs typeface="Arial" panose="020B0604020202020204" pitchFamily="34" charset="0"/>
              </a:rPr>
              <a:t> and determine whether</a:t>
            </a:r>
            <a:r>
              <a:rPr lang="en-IN" sz="1500" dirty="0">
                <a:solidFill>
                  <a:schemeClr val="tx2"/>
                </a:solidFill>
                <a:latin typeface="Arial" panose="020B0604020202020204" pitchFamily="34" charset="0"/>
                <a:cs typeface="Arial" panose="020B0604020202020204" pitchFamily="34" charset="0"/>
              </a:rPr>
              <a:t> performed pose correct or not.</a:t>
            </a:r>
          </a:p>
          <a:p>
            <a:pPr algn="just">
              <a:buFont typeface="Wingdings" panose="05000000000000000000" pitchFamily="2" charset="2"/>
              <a:buChar char="v"/>
            </a:pPr>
            <a:r>
              <a:rPr lang="en-US" sz="1500" b="1" dirty="0">
                <a:solidFill>
                  <a:schemeClr val="tx2"/>
                </a:solidFill>
                <a:latin typeface="Arial" panose="020B0604020202020204" pitchFamily="34" charset="0"/>
                <a:cs typeface="Arial" panose="020B0604020202020204" pitchFamily="34" charset="0"/>
              </a:rPr>
              <a:t>Why</a:t>
            </a:r>
          </a:p>
          <a:p>
            <a:pPr lvl="1" algn="just">
              <a:buFont typeface="Wingdings" panose="05000000000000000000" pitchFamily="2" charset="2"/>
              <a:buChar char="v"/>
            </a:pPr>
            <a:r>
              <a:rPr lang="en-US" sz="1500" dirty="0">
                <a:solidFill>
                  <a:schemeClr val="tx2"/>
                </a:solidFill>
                <a:latin typeface="Arial" panose="020B0604020202020204" pitchFamily="34" charset="0"/>
                <a:cs typeface="Arial" panose="020B0604020202020204" pitchFamily="34" charset="0"/>
              </a:rPr>
              <a:t>Flexibility - Indoor or Outdoor Gym</a:t>
            </a:r>
          </a:p>
          <a:p>
            <a:pPr lvl="1" algn="just">
              <a:buFont typeface="Wingdings" panose="05000000000000000000" pitchFamily="2" charset="2"/>
              <a:buChar char="v"/>
            </a:pPr>
            <a:r>
              <a:rPr lang="en-US" sz="1500" dirty="0">
                <a:solidFill>
                  <a:schemeClr val="tx2"/>
                </a:solidFill>
                <a:latin typeface="Arial" panose="020B0604020202020204" pitchFamily="34" charset="0"/>
                <a:cs typeface="Arial" panose="020B0604020202020204" pitchFamily="34" charset="0"/>
              </a:rPr>
              <a:t>Act as Personal </a:t>
            </a:r>
            <a:r>
              <a:rPr lang="en-US" sz="1500" dirty="0">
                <a:solidFill>
                  <a:schemeClr val="tx2"/>
                </a:solidFill>
                <a:latin typeface="Arial" panose="020B0604020202020204" pitchFamily="34" charset="0"/>
                <a:ea typeface="Times New Roman" panose="02020603050405020304" pitchFamily="18" charset="0"/>
                <a:cs typeface="Arial" panose="020B0604020202020204" pitchFamily="34" charset="0"/>
              </a:rPr>
              <a:t> fitness trainer </a:t>
            </a:r>
          </a:p>
          <a:p>
            <a:pPr lvl="1" algn="just">
              <a:buFont typeface="Wingdings" panose="05000000000000000000" pitchFamily="2" charset="2"/>
              <a:buChar char="v"/>
            </a:pPr>
            <a:r>
              <a:rPr lang="en-US" sz="1500" dirty="0">
                <a:solidFill>
                  <a:schemeClr val="tx2"/>
                </a:solidFill>
                <a:latin typeface="Arial" panose="020B0604020202020204" pitchFamily="34" charset="0"/>
                <a:ea typeface="Times New Roman" panose="02020603050405020304" pitchFamily="18" charset="0"/>
                <a:cs typeface="Arial" panose="020B0604020202020204" pitchFamily="34" charset="0"/>
              </a:rPr>
              <a:t>Wrong Postures during workouts are dangerous – can lead to permanent joint damages</a:t>
            </a:r>
          </a:p>
          <a:p>
            <a:pPr lvl="1" algn="just">
              <a:buFont typeface="Wingdings" panose="05000000000000000000" pitchFamily="2" charset="2"/>
              <a:buChar char="v"/>
            </a:pPr>
            <a:r>
              <a:rPr lang="en-US" sz="1500" dirty="0">
                <a:solidFill>
                  <a:schemeClr val="tx2"/>
                </a:solidFill>
                <a:latin typeface="Arial" panose="020B0604020202020204" pitchFamily="34" charset="0"/>
                <a:cs typeface="Arial" panose="020B0604020202020204" pitchFamily="34" charset="0"/>
              </a:rPr>
              <a:t>One</a:t>
            </a:r>
            <a:r>
              <a:rPr lang="en-US" sz="1500" i="1" dirty="0">
                <a:solidFill>
                  <a:schemeClr val="tx2"/>
                </a:solidFill>
                <a:latin typeface="Arial" panose="020B0604020202020204" pitchFamily="34" charset="0"/>
                <a:cs typeface="Arial" panose="020B0604020202020204" pitchFamily="34" charset="0"/>
              </a:rPr>
              <a:t> </a:t>
            </a:r>
            <a:r>
              <a:rPr lang="en-US" sz="1500" dirty="0">
                <a:solidFill>
                  <a:schemeClr val="tx2"/>
                </a:solidFill>
                <a:latin typeface="Arial" panose="020B0604020202020204" pitchFamily="34" charset="0"/>
                <a:cs typeface="Arial" panose="020B0604020202020204" pitchFamily="34" charset="0"/>
              </a:rPr>
              <a:t>tenth the cost of what a fitness seeker pays a real-life fitness trainer</a:t>
            </a:r>
          </a:p>
          <a:p>
            <a:pPr lvl="1" algn="just">
              <a:buFont typeface="Wingdings" panose="05000000000000000000" pitchFamily="2" charset="2"/>
              <a:buChar char="v"/>
            </a:pPr>
            <a:r>
              <a:rPr lang="en-US" sz="1500" dirty="0">
                <a:solidFill>
                  <a:schemeClr val="tx2"/>
                </a:solidFill>
                <a:latin typeface="Georgia" panose="02040502050405020303" pitchFamily="18" charset="0"/>
                <a:ea typeface="Times New Roman" panose="02020603050405020304" pitchFamily="18" charset="0"/>
              </a:rPr>
              <a:t>Members prefer workout regimens that are fun, customizable and social</a:t>
            </a:r>
          </a:p>
          <a:p>
            <a:pPr algn="just">
              <a:buFont typeface="Wingdings" panose="05000000000000000000" pitchFamily="2" charset="2"/>
              <a:buChar char="v"/>
            </a:pPr>
            <a:r>
              <a:rPr lang="en-US" sz="1500" b="1" dirty="0">
                <a:solidFill>
                  <a:schemeClr val="tx2"/>
                </a:solidFill>
                <a:latin typeface="Georgia" panose="02040502050405020303" pitchFamily="18" charset="0"/>
                <a:ea typeface="Times New Roman" panose="02020603050405020304" pitchFamily="18" charset="0"/>
              </a:rPr>
              <a:t>Application</a:t>
            </a:r>
            <a:endParaRPr lang="en-IN" sz="1500" b="1" dirty="0">
              <a:solidFill>
                <a:schemeClr val="tx2"/>
              </a:solidFill>
              <a:latin typeface="Georgia" panose="02040502050405020303" pitchFamily="18" charset="0"/>
              <a:ea typeface="Times New Roman" panose="02020603050405020304" pitchFamily="18" charset="0"/>
            </a:endParaRPr>
          </a:p>
          <a:p>
            <a:pPr lvl="1" algn="just">
              <a:buFont typeface="Wingdings" panose="05000000000000000000" pitchFamily="2" charset="2"/>
              <a:buChar char="v"/>
            </a:pPr>
            <a:endParaRPr lang="en-US" sz="1500" dirty="0">
              <a:solidFill>
                <a:schemeClr val="tx2"/>
              </a:solidFill>
              <a:latin typeface="Arial" panose="020B0604020202020204" pitchFamily="34" charset="0"/>
              <a:ea typeface="Times New Roman" panose="02020603050405020304" pitchFamily="18" charset="0"/>
              <a:cs typeface="Arial" panose="020B0604020202020204" pitchFamily="34" charset="0"/>
            </a:endParaRPr>
          </a:p>
          <a:p>
            <a:pPr lvl="1" algn="just">
              <a:buFont typeface="Wingdings" panose="05000000000000000000" pitchFamily="2" charset="2"/>
              <a:buChar char="v"/>
            </a:pPr>
            <a:endParaRPr lang="en-US" sz="1500" dirty="0">
              <a:solidFill>
                <a:schemeClr val="tx2"/>
              </a:solidFill>
              <a:latin typeface="Georgia" pitchFamily="18" charset="0"/>
            </a:endParaRPr>
          </a:p>
        </p:txBody>
      </p:sp>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96536" y="215284"/>
            <a:ext cx="9144000" cy="625225"/>
          </a:xfrm>
        </p:spPr>
        <p:txBody>
          <a:bodyPr/>
          <a:lstStyle/>
          <a:p>
            <a:r>
              <a:rPr lang="en-US" b="1" dirty="0"/>
              <a:t>What, why, Application</a:t>
            </a:r>
          </a:p>
        </p:txBody>
      </p:sp>
      <p:pic>
        <p:nvPicPr>
          <p:cNvPr id="4" name="Picture 3">
            <a:extLst>
              <a:ext uri="{FF2B5EF4-FFF2-40B4-BE49-F238E27FC236}">
                <a16:creationId xmlns:a16="http://schemas.microsoft.com/office/drawing/2014/main" id="{B2454A5D-A4AC-48FA-A498-C542DD16AF8F}"/>
              </a:ext>
            </a:extLst>
          </p:cNvPr>
          <p:cNvPicPr>
            <a:picLocks noChangeAspect="1"/>
          </p:cNvPicPr>
          <p:nvPr/>
        </p:nvPicPr>
        <p:blipFill>
          <a:blip r:embed="rId2"/>
          <a:stretch>
            <a:fillRect/>
          </a:stretch>
        </p:blipFill>
        <p:spPr>
          <a:xfrm>
            <a:off x="9540536" y="1886632"/>
            <a:ext cx="1891372" cy="1891372"/>
          </a:xfrm>
          <a:prstGeom prst="rect">
            <a:avLst/>
          </a:prstGeom>
        </p:spPr>
      </p:pic>
      <p:grpSp>
        <p:nvGrpSpPr>
          <p:cNvPr id="15" name="Group 14">
            <a:extLst>
              <a:ext uri="{FF2B5EF4-FFF2-40B4-BE49-F238E27FC236}">
                <a16:creationId xmlns:a16="http://schemas.microsoft.com/office/drawing/2014/main" id="{64ECD1C4-7036-4AE3-8659-BE809B9FD65C}"/>
              </a:ext>
            </a:extLst>
          </p:cNvPr>
          <p:cNvGrpSpPr/>
          <p:nvPr/>
        </p:nvGrpSpPr>
        <p:grpSpPr>
          <a:xfrm>
            <a:off x="889036" y="4151907"/>
            <a:ext cx="10332864" cy="2086515"/>
            <a:chOff x="295379" y="4310424"/>
            <a:chExt cx="11356626" cy="2189065"/>
          </a:xfrm>
        </p:grpSpPr>
        <p:grpSp>
          <p:nvGrpSpPr>
            <p:cNvPr id="16" name="Group 15">
              <a:extLst>
                <a:ext uri="{FF2B5EF4-FFF2-40B4-BE49-F238E27FC236}">
                  <a16:creationId xmlns:a16="http://schemas.microsoft.com/office/drawing/2014/main" id="{B3989667-81DD-4CDD-B3F0-21CB1CA32556}"/>
                </a:ext>
              </a:extLst>
            </p:cNvPr>
            <p:cNvGrpSpPr/>
            <p:nvPr/>
          </p:nvGrpSpPr>
          <p:grpSpPr>
            <a:xfrm>
              <a:off x="295379" y="4554416"/>
              <a:ext cx="3353429" cy="1945073"/>
              <a:chOff x="8194431" y="4624754"/>
              <a:chExt cx="3376174" cy="1945073"/>
            </a:xfrm>
          </p:grpSpPr>
          <p:sp>
            <p:nvSpPr>
              <p:cNvPr id="28" name="Oval 27">
                <a:extLst>
                  <a:ext uri="{FF2B5EF4-FFF2-40B4-BE49-F238E27FC236}">
                    <a16:creationId xmlns:a16="http://schemas.microsoft.com/office/drawing/2014/main" id="{EFA0E1E1-F190-4BC7-B8A9-4EE574CC670B}"/>
                  </a:ext>
                </a:extLst>
              </p:cNvPr>
              <p:cNvSpPr/>
              <p:nvPr/>
            </p:nvSpPr>
            <p:spPr>
              <a:xfrm>
                <a:off x="8194431" y="4624754"/>
                <a:ext cx="3376174" cy="19450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A6DDB495-9C3E-43A2-A766-B9E94917ED17}"/>
                  </a:ext>
                </a:extLst>
              </p:cNvPr>
              <p:cNvSpPr/>
              <p:nvPr/>
            </p:nvSpPr>
            <p:spPr>
              <a:xfrm>
                <a:off x="8546781" y="5053604"/>
                <a:ext cx="2904419" cy="1453066"/>
              </a:xfrm>
              <a:prstGeom prst="rect">
                <a:avLst/>
              </a:prstGeom>
            </p:spPr>
            <p:txBody>
              <a:bodyPr wrap="square">
                <a:spAutoFit/>
              </a:bodyPr>
              <a:lstStyle/>
              <a:p>
                <a:pPr algn="ctr"/>
                <a:r>
                  <a:rPr lang="en-US" sz="1400" b="1" dirty="0">
                    <a:latin typeface="Georgia" panose="02040502050405020303" pitchFamily="18" charset="0"/>
                    <a:ea typeface="Times New Roman" panose="02020603050405020304" pitchFamily="18" charset="0"/>
                  </a:rPr>
                  <a:t>Intelligent conversational agent, requires speech recognition, voice recognition and NLP to interact with the exerciser in real time</a:t>
                </a:r>
                <a:endParaRPr lang="en-IN" sz="1400" b="1" dirty="0">
                  <a:latin typeface="Georgia" panose="02040502050405020303" pitchFamily="18" charset="0"/>
                </a:endParaRPr>
              </a:p>
            </p:txBody>
          </p:sp>
        </p:grpSp>
        <p:pic>
          <p:nvPicPr>
            <p:cNvPr id="17" name="Picture 16">
              <a:extLst>
                <a:ext uri="{FF2B5EF4-FFF2-40B4-BE49-F238E27FC236}">
                  <a16:creationId xmlns:a16="http://schemas.microsoft.com/office/drawing/2014/main" id="{1E0B4124-EF1A-410B-AE91-A2D5C9656CDB}"/>
                </a:ext>
              </a:extLst>
            </p:cNvPr>
            <p:cNvPicPr>
              <a:picLocks noChangeAspect="1"/>
            </p:cNvPicPr>
            <p:nvPr/>
          </p:nvPicPr>
          <p:blipFill>
            <a:blip r:embed="rId3"/>
            <a:stretch>
              <a:fillRect/>
            </a:stretch>
          </p:blipFill>
          <p:spPr>
            <a:xfrm>
              <a:off x="1478455" y="4310424"/>
              <a:ext cx="1010022" cy="672841"/>
            </a:xfrm>
            <a:prstGeom prst="rect">
              <a:avLst/>
            </a:prstGeom>
          </p:spPr>
        </p:pic>
        <p:sp>
          <p:nvSpPr>
            <p:cNvPr id="18" name="Arrow: Right 17">
              <a:extLst>
                <a:ext uri="{FF2B5EF4-FFF2-40B4-BE49-F238E27FC236}">
                  <a16:creationId xmlns:a16="http://schemas.microsoft.com/office/drawing/2014/main" id="{C81B158A-8704-4684-BC63-D7B658223256}"/>
                </a:ext>
              </a:extLst>
            </p:cNvPr>
            <p:cNvSpPr/>
            <p:nvPr/>
          </p:nvSpPr>
          <p:spPr>
            <a:xfrm>
              <a:off x="3807483" y="5282165"/>
              <a:ext cx="633046" cy="483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a:extLst>
                <a:ext uri="{FF2B5EF4-FFF2-40B4-BE49-F238E27FC236}">
                  <a16:creationId xmlns:a16="http://schemas.microsoft.com/office/drawing/2014/main" id="{95F2DD08-7292-40CB-A617-F473B3406B28}"/>
                </a:ext>
              </a:extLst>
            </p:cNvPr>
            <p:cNvGrpSpPr/>
            <p:nvPr/>
          </p:nvGrpSpPr>
          <p:grpSpPr>
            <a:xfrm>
              <a:off x="4599205" y="4551544"/>
              <a:ext cx="3152268" cy="1945073"/>
              <a:chOff x="8194431" y="4624754"/>
              <a:chExt cx="3376174" cy="1945073"/>
            </a:xfrm>
          </p:grpSpPr>
          <p:sp>
            <p:nvSpPr>
              <p:cNvPr id="26" name="Oval 25">
                <a:extLst>
                  <a:ext uri="{FF2B5EF4-FFF2-40B4-BE49-F238E27FC236}">
                    <a16:creationId xmlns:a16="http://schemas.microsoft.com/office/drawing/2014/main" id="{4B4717FF-BFFE-48B1-8A73-37A0F7A82AEB}"/>
                  </a:ext>
                </a:extLst>
              </p:cNvPr>
              <p:cNvSpPr/>
              <p:nvPr/>
            </p:nvSpPr>
            <p:spPr>
              <a:xfrm>
                <a:off x="8194431" y="4624754"/>
                <a:ext cx="3376174" cy="19450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8AA2F5B4-C629-4B5E-BAD1-1DAC10D3DB43}"/>
                  </a:ext>
                </a:extLst>
              </p:cNvPr>
              <p:cNvSpPr/>
              <p:nvPr/>
            </p:nvSpPr>
            <p:spPr>
              <a:xfrm>
                <a:off x="8503799" y="5164197"/>
                <a:ext cx="2962277" cy="954107"/>
              </a:xfrm>
              <a:prstGeom prst="rect">
                <a:avLst/>
              </a:prstGeom>
            </p:spPr>
            <p:txBody>
              <a:bodyPr wrap="square">
                <a:spAutoFit/>
              </a:bodyPr>
              <a:lstStyle/>
              <a:p>
                <a:pPr algn="ctr"/>
                <a:r>
                  <a:rPr lang="en-US" sz="1400" b="1" dirty="0">
                    <a:latin typeface="Georgia" panose="02040502050405020303" pitchFamily="18" charset="0"/>
                  </a:rPr>
                  <a:t>Computer vision to do workout pose recognition (correct and wrong poses) by deep learning networks</a:t>
                </a:r>
                <a:endParaRPr lang="en-IN" sz="1400" b="1" dirty="0">
                  <a:latin typeface="Georgia" panose="02040502050405020303" pitchFamily="18" charset="0"/>
                </a:endParaRPr>
              </a:p>
            </p:txBody>
          </p:sp>
        </p:grpSp>
        <p:sp>
          <p:nvSpPr>
            <p:cNvPr id="20" name="Arrow: Right 19">
              <a:extLst>
                <a:ext uri="{FF2B5EF4-FFF2-40B4-BE49-F238E27FC236}">
                  <a16:creationId xmlns:a16="http://schemas.microsoft.com/office/drawing/2014/main" id="{A3A26F25-5BAB-4103-8083-4CED87345B43}"/>
                </a:ext>
              </a:extLst>
            </p:cNvPr>
            <p:cNvSpPr/>
            <p:nvPr/>
          </p:nvSpPr>
          <p:spPr>
            <a:xfrm>
              <a:off x="7910149" y="5282163"/>
              <a:ext cx="633046" cy="483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36CA51BB-A475-4D9B-AAA2-97C935A405DE}"/>
                </a:ext>
              </a:extLst>
            </p:cNvPr>
            <p:cNvGrpSpPr/>
            <p:nvPr/>
          </p:nvGrpSpPr>
          <p:grpSpPr>
            <a:xfrm>
              <a:off x="8599903" y="4535863"/>
              <a:ext cx="3052102" cy="1945073"/>
              <a:chOff x="8194431" y="4624754"/>
              <a:chExt cx="3376174" cy="1945073"/>
            </a:xfrm>
          </p:grpSpPr>
          <p:sp>
            <p:nvSpPr>
              <p:cNvPr id="24" name="Oval 23">
                <a:extLst>
                  <a:ext uri="{FF2B5EF4-FFF2-40B4-BE49-F238E27FC236}">
                    <a16:creationId xmlns:a16="http://schemas.microsoft.com/office/drawing/2014/main" id="{F0C8C1F8-9879-4577-9CBC-93B75DDC8206}"/>
                  </a:ext>
                </a:extLst>
              </p:cNvPr>
              <p:cNvSpPr/>
              <p:nvPr/>
            </p:nvSpPr>
            <p:spPr>
              <a:xfrm>
                <a:off x="8194431" y="4624754"/>
                <a:ext cx="3376174" cy="19450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074D5F0E-C4CF-4096-90DD-58A08EF1D77F}"/>
                  </a:ext>
                </a:extLst>
              </p:cNvPr>
              <p:cNvSpPr/>
              <p:nvPr/>
            </p:nvSpPr>
            <p:spPr>
              <a:xfrm>
                <a:off x="8377363" y="5179878"/>
                <a:ext cx="2950259" cy="738664"/>
              </a:xfrm>
              <a:prstGeom prst="rect">
                <a:avLst/>
              </a:prstGeom>
            </p:spPr>
            <p:txBody>
              <a:bodyPr wrap="square">
                <a:spAutoFit/>
              </a:bodyPr>
              <a:lstStyle/>
              <a:p>
                <a:pPr algn="ctr"/>
                <a:r>
                  <a:rPr lang="en-US" sz="1400" b="1" dirty="0">
                    <a:latin typeface="Georgia" panose="02040502050405020303" pitchFamily="18" charset="0"/>
                  </a:rPr>
                  <a:t>Intelligent conversational agent for pose correction in real time</a:t>
                </a:r>
                <a:endParaRPr lang="en-IN" sz="1400" b="1" dirty="0">
                  <a:latin typeface="Georgia" panose="02040502050405020303" pitchFamily="18" charset="0"/>
                </a:endParaRPr>
              </a:p>
            </p:txBody>
          </p:sp>
        </p:grpSp>
        <p:pic>
          <p:nvPicPr>
            <p:cNvPr id="22" name="Picture 21">
              <a:extLst>
                <a:ext uri="{FF2B5EF4-FFF2-40B4-BE49-F238E27FC236}">
                  <a16:creationId xmlns:a16="http://schemas.microsoft.com/office/drawing/2014/main" id="{3AA82986-901A-40E2-9413-74832657CC51}"/>
                </a:ext>
              </a:extLst>
            </p:cNvPr>
            <p:cNvPicPr>
              <a:picLocks noChangeAspect="1"/>
            </p:cNvPicPr>
            <p:nvPr/>
          </p:nvPicPr>
          <p:blipFill>
            <a:blip r:embed="rId3"/>
            <a:stretch>
              <a:fillRect/>
            </a:stretch>
          </p:blipFill>
          <p:spPr>
            <a:xfrm>
              <a:off x="9593800" y="4310424"/>
              <a:ext cx="1010022" cy="672841"/>
            </a:xfrm>
            <a:prstGeom prst="rect">
              <a:avLst/>
            </a:prstGeom>
          </p:spPr>
        </p:pic>
        <p:pic>
          <p:nvPicPr>
            <p:cNvPr id="23" name="Picture 22">
              <a:extLst>
                <a:ext uri="{FF2B5EF4-FFF2-40B4-BE49-F238E27FC236}">
                  <a16:creationId xmlns:a16="http://schemas.microsoft.com/office/drawing/2014/main" id="{5910DF3D-04A1-46A5-A0F5-E031E61170A2}"/>
                </a:ext>
              </a:extLst>
            </p:cNvPr>
            <p:cNvPicPr>
              <a:picLocks noChangeAspect="1"/>
            </p:cNvPicPr>
            <p:nvPr/>
          </p:nvPicPr>
          <p:blipFill rotWithShape="1">
            <a:blip r:embed="rId4"/>
            <a:srcRect l="73365" b="7802"/>
            <a:stretch/>
          </p:blipFill>
          <p:spPr>
            <a:xfrm>
              <a:off x="5848811" y="4453932"/>
              <a:ext cx="570473" cy="655955"/>
            </a:xfrm>
            <a:prstGeom prst="rect">
              <a:avLst/>
            </a:prstGeom>
          </p:spPr>
        </p:pic>
      </p:grpSp>
    </p:spTree>
    <p:extLst>
      <p:ext uri="{BB962C8B-B14F-4D97-AF65-F5344CB8AC3E}">
        <p14:creationId xmlns:p14="http://schemas.microsoft.com/office/powerpoint/2010/main" val="23786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6536" y="999535"/>
            <a:ext cx="11090810" cy="5397913"/>
          </a:xfrm>
        </p:spPr>
        <p:txBody>
          <a:bodyPr>
            <a:normAutofit/>
          </a:bodyPr>
          <a:lstStyle/>
          <a:p>
            <a:pPr algn="just">
              <a:buFont typeface="Wingdings" panose="05000000000000000000" pitchFamily="2" charset="2"/>
              <a:buChar char="v"/>
            </a:pPr>
            <a:r>
              <a:rPr lang="en-US" sz="1500" dirty="0">
                <a:latin typeface="Arial" panose="020B0604020202020204" pitchFamily="34" charset="0"/>
                <a:cs typeface="Arial" panose="020B0604020202020204" pitchFamily="34" charset="0"/>
              </a:rPr>
              <a:t>Total 40 videos of brain yoga workout captured containing workout poses performed by different individuals, recorded by mobile phone. </a:t>
            </a:r>
          </a:p>
          <a:p>
            <a:pPr algn="just">
              <a:buFont typeface="Wingdings" panose="05000000000000000000" pitchFamily="2" charset="2"/>
              <a:buChar char="v"/>
            </a:pPr>
            <a:r>
              <a:rPr lang="en-US" sz="1500" dirty="0">
                <a:latin typeface="Arial" panose="020B0604020202020204" pitchFamily="34" charset="0"/>
                <a:cs typeface="Arial" panose="020B0604020202020204" pitchFamily="34" charset="0"/>
              </a:rPr>
              <a:t>Out of 40 videos, 20 videos contained only accurate poses and were recorded by changing the camera orientations – Front, Right and Left. The length of these initial set of videos were approximately 1 minute each.</a:t>
            </a:r>
          </a:p>
          <a:p>
            <a:pPr algn="just">
              <a:buFont typeface="Wingdings" panose="05000000000000000000" pitchFamily="2" charset="2"/>
              <a:buChar char="v"/>
            </a:pPr>
            <a:r>
              <a:rPr lang="en-US" sz="1500" dirty="0">
                <a:latin typeface="Arial" panose="020B0604020202020204" pitchFamily="34" charset="0"/>
                <a:cs typeface="Arial" panose="020B0604020202020204" pitchFamily="34" charset="0"/>
              </a:rPr>
              <a:t>Data cycle</a:t>
            </a:r>
          </a:p>
          <a:p>
            <a:pPr algn="just">
              <a:buFont typeface="Wingdings" panose="05000000000000000000" pitchFamily="2" charset="2"/>
              <a:buChar char="v"/>
            </a:pPr>
            <a:endParaRPr lang="en-US" sz="1500" dirty="0"/>
          </a:p>
        </p:txBody>
      </p:sp>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96536" y="215284"/>
            <a:ext cx="9144000" cy="625225"/>
          </a:xfrm>
        </p:spPr>
        <p:txBody>
          <a:bodyPr/>
          <a:lstStyle/>
          <a:p>
            <a:r>
              <a:rPr lang="en-US" b="1" dirty="0"/>
              <a:t>ABOUT THE DATASET</a:t>
            </a:r>
          </a:p>
        </p:txBody>
      </p:sp>
      <p:graphicFrame>
        <p:nvGraphicFramePr>
          <p:cNvPr id="4" name="Diagram 3">
            <a:extLst>
              <a:ext uri="{FF2B5EF4-FFF2-40B4-BE49-F238E27FC236}">
                <a16:creationId xmlns:a16="http://schemas.microsoft.com/office/drawing/2014/main" id="{29CC3036-92CE-463C-BA71-5909F67B49A0}"/>
              </a:ext>
            </a:extLst>
          </p:cNvPr>
          <p:cNvGraphicFramePr/>
          <p:nvPr>
            <p:extLst>
              <p:ext uri="{D42A27DB-BD31-4B8C-83A1-F6EECF244321}">
                <p14:modId xmlns:p14="http://schemas.microsoft.com/office/powerpoint/2010/main" val="3619140896"/>
              </p:ext>
            </p:extLst>
          </p:nvPr>
        </p:nvGraphicFramePr>
        <p:xfrm>
          <a:off x="1834292" y="2154971"/>
          <a:ext cx="8215298" cy="1209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8BDF7769-872D-44CB-8BF2-737088011A7B}"/>
              </a:ext>
            </a:extLst>
          </p:cNvPr>
          <p:cNvGrpSpPr/>
          <p:nvPr/>
        </p:nvGrpSpPr>
        <p:grpSpPr>
          <a:xfrm>
            <a:off x="396536" y="3510114"/>
            <a:ext cx="10854560" cy="2741672"/>
            <a:chOff x="264656" y="1618642"/>
            <a:chExt cx="11859936" cy="2979695"/>
          </a:xfrm>
        </p:grpSpPr>
        <p:pic>
          <p:nvPicPr>
            <p:cNvPr id="9" name="Picture 3">
              <a:extLst>
                <a:ext uri="{FF2B5EF4-FFF2-40B4-BE49-F238E27FC236}">
                  <a16:creationId xmlns:a16="http://schemas.microsoft.com/office/drawing/2014/main" id="{7183473A-99AB-43A9-B459-3FF9AF6020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5195" y="2138954"/>
              <a:ext cx="5640388" cy="23288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257B353C-0F4A-4292-9A04-A154B81A5E2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43709" y="2138954"/>
              <a:ext cx="2275376" cy="21399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3230589-104F-4456-BEAC-34F9BBB3F6A4}"/>
                </a:ext>
              </a:extLst>
            </p:cNvPr>
            <p:cNvGrpSpPr/>
            <p:nvPr/>
          </p:nvGrpSpPr>
          <p:grpSpPr>
            <a:xfrm>
              <a:off x="264656" y="1995854"/>
              <a:ext cx="3472079" cy="2567211"/>
              <a:chOff x="264656" y="1995854"/>
              <a:chExt cx="3472079" cy="2567211"/>
            </a:xfrm>
          </p:grpSpPr>
          <p:pic>
            <p:nvPicPr>
              <p:cNvPr id="15" name="Picture 1">
                <a:extLst>
                  <a:ext uri="{FF2B5EF4-FFF2-40B4-BE49-F238E27FC236}">
                    <a16:creationId xmlns:a16="http://schemas.microsoft.com/office/drawing/2014/main" id="{38A62A49-0F29-47E4-89D0-98FE306A3CD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4111" y="2138954"/>
                <a:ext cx="3226777" cy="234118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06AC230B-D84B-4092-B561-B55921408DCA}"/>
                  </a:ext>
                </a:extLst>
              </p:cNvPr>
              <p:cNvSpPr/>
              <p:nvPr/>
            </p:nvSpPr>
            <p:spPr>
              <a:xfrm>
                <a:off x="264656" y="1995854"/>
                <a:ext cx="3472079" cy="256721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2" name="Rectangle: Rounded Corners 11">
              <a:extLst>
                <a:ext uri="{FF2B5EF4-FFF2-40B4-BE49-F238E27FC236}">
                  <a16:creationId xmlns:a16="http://schemas.microsoft.com/office/drawing/2014/main" id="{C63C9772-2C81-4DC2-91A4-9C17AC3AB9AA}"/>
                </a:ext>
              </a:extLst>
            </p:cNvPr>
            <p:cNvSpPr/>
            <p:nvPr/>
          </p:nvSpPr>
          <p:spPr>
            <a:xfrm>
              <a:off x="3868615" y="1969629"/>
              <a:ext cx="8255977" cy="262870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itle 1">
              <a:extLst>
                <a:ext uri="{FF2B5EF4-FFF2-40B4-BE49-F238E27FC236}">
                  <a16:creationId xmlns:a16="http://schemas.microsoft.com/office/drawing/2014/main" id="{267B5621-D2B8-4F42-889A-9F8E18755FE8}"/>
                </a:ext>
              </a:extLst>
            </p:cNvPr>
            <p:cNvSpPr txBox="1">
              <a:spLocks/>
            </p:cNvSpPr>
            <p:nvPr/>
          </p:nvSpPr>
          <p:spPr>
            <a:xfrm>
              <a:off x="1250859" y="1648650"/>
              <a:ext cx="1499671" cy="363416"/>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a:lstStyle>
            <a:p>
              <a:r>
                <a:rPr lang="en-US" sz="1600" b="1" dirty="0"/>
                <a:t>CORRECT POSES</a:t>
              </a:r>
            </a:p>
          </p:txBody>
        </p:sp>
        <p:sp>
          <p:nvSpPr>
            <p:cNvPr id="14" name="Title 1">
              <a:extLst>
                <a:ext uri="{FF2B5EF4-FFF2-40B4-BE49-F238E27FC236}">
                  <a16:creationId xmlns:a16="http://schemas.microsoft.com/office/drawing/2014/main" id="{CA9EFF7D-657A-4013-9CF3-81E881FEBCAB}"/>
                </a:ext>
              </a:extLst>
            </p:cNvPr>
            <p:cNvSpPr txBox="1">
              <a:spLocks/>
            </p:cNvSpPr>
            <p:nvPr/>
          </p:nvSpPr>
          <p:spPr>
            <a:xfrm>
              <a:off x="6809096" y="1618642"/>
              <a:ext cx="1499671" cy="363416"/>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a:lstStyle>
            <a:p>
              <a:r>
                <a:rPr lang="en-US" sz="1600" b="1" dirty="0"/>
                <a:t>WRONG POSES</a:t>
              </a:r>
            </a:p>
          </p:txBody>
        </p:sp>
      </p:grpSp>
    </p:spTree>
    <p:extLst>
      <p:ext uri="{BB962C8B-B14F-4D97-AF65-F5344CB8AC3E}">
        <p14:creationId xmlns:p14="http://schemas.microsoft.com/office/powerpoint/2010/main" val="23082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6536" y="999535"/>
            <a:ext cx="11090810" cy="5397913"/>
          </a:xfrm>
        </p:spPr>
        <p:txBody>
          <a:bodyPr>
            <a:normAutofit/>
          </a:bodyPr>
          <a:lstStyle/>
          <a:p>
            <a:pPr algn="just">
              <a:buFont typeface="Wingdings" panose="05000000000000000000" pitchFamily="2" charset="2"/>
              <a:buChar char="v"/>
            </a:pPr>
            <a:r>
              <a:rPr lang="en-US" sz="1500" b="1" dirty="0">
                <a:solidFill>
                  <a:schemeClr val="tx2"/>
                </a:solidFill>
              </a:rPr>
              <a:t>Image Augmentation </a:t>
            </a:r>
          </a:p>
          <a:p>
            <a:pPr lvl="1" algn="just">
              <a:buFont typeface="Wingdings" panose="05000000000000000000" pitchFamily="2" charset="2"/>
              <a:buChar char="v"/>
            </a:pPr>
            <a:r>
              <a:rPr lang="en-US" sz="1500" dirty="0">
                <a:solidFill>
                  <a:schemeClr val="tx2"/>
                </a:solidFill>
              </a:rPr>
              <a:t>Need because of variation in background</a:t>
            </a:r>
          </a:p>
          <a:p>
            <a:pPr lvl="1" algn="just">
              <a:buFont typeface="Wingdings" panose="05000000000000000000" pitchFamily="2" charset="2"/>
              <a:buChar char="v"/>
            </a:pPr>
            <a:r>
              <a:rPr lang="en-US" sz="1500" dirty="0">
                <a:solidFill>
                  <a:schemeClr val="tx2"/>
                </a:solidFill>
              </a:rPr>
              <a:t>To increase dataset size</a:t>
            </a:r>
          </a:p>
          <a:p>
            <a:pPr lvl="1" algn="just">
              <a:buFont typeface="Wingdings" panose="05000000000000000000" pitchFamily="2" charset="2"/>
              <a:buChar char="v"/>
            </a:pPr>
            <a:r>
              <a:rPr lang="en-US" sz="1500" dirty="0">
                <a:solidFill>
                  <a:schemeClr val="tx2"/>
                </a:solidFill>
              </a:rPr>
              <a:t>Techniques Used – Gaussian blur, Hue and saturation, color, Elastic Transformation</a:t>
            </a:r>
          </a:p>
          <a:p>
            <a:pPr algn="just">
              <a:buFont typeface="Wingdings" panose="05000000000000000000" pitchFamily="2" charset="2"/>
              <a:buChar char="v"/>
            </a:pPr>
            <a:r>
              <a:rPr lang="en-US" sz="1500" b="1" dirty="0">
                <a:solidFill>
                  <a:schemeClr val="tx2"/>
                </a:solidFill>
              </a:rPr>
              <a:t>Person extraction from Frame</a:t>
            </a:r>
          </a:p>
          <a:p>
            <a:pPr lvl="1" algn="just">
              <a:buFont typeface="Wingdings" panose="05000000000000000000" pitchFamily="2" charset="2"/>
              <a:buChar char="v"/>
            </a:pPr>
            <a:r>
              <a:rPr lang="en-IN" sz="1500" dirty="0">
                <a:solidFill>
                  <a:schemeClr val="tx2"/>
                </a:solidFill>
              </a:rPr>
              <a:t>To minimize background interferences while modelling</a:t>
            </a:r>
            <a:r>
              <a:rPr lang="en-US" sz="1500" dirty="0">
                <a:solidFill>
                  <a:schemeClr val="tx2"/>
                </a:solidFill>
              </a:rPr>
              <a:t> </a:t>
            </a:r>
          </a:p>
        </p:txBody>
      </p:sp>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96536" y="215284"/>
            <a:ext cx="9144000" cy="625225"/>
          </a:xfrm>
        </p:spPr>
        <p:txBody>
          <a:bodyPr/>
          <a:lstStyle/>
          <a:p>
            <a:r>
              <a:rPr lang="en-US" b="1" dirty="0"/>
              <a:t>ABOUT THE DATASET - Operations</a:t>
            </a:r>
          </a:p>
        </p:txBody>
      </p:sp>
      <p:pic>
        <p:nvPicPr>
          <p:cNvPr id="20" name="Picture 3">
            <a:extLst>
              <a:ext uri="{FF2B5EF4-FFF2-40B4-BE49-F238E27FC236}">
                <a16:creationId xmlns:a16="http://schemas.microsoft.com/office/drawing/2014/main" id="{6029FD0E-E3E0-4380-91F1-F9483EE9EE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8924" y="890824"/>
            <a:ext cx="2776391" cy="17065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75AAEB46-A42F-436D-98BA-F5ECB333A68A}"/>
              </a:ext>
            </a:extLst>
          </p:cNvPr>
          <p:cNvGrpSpPr/>
          <p:nvPr/>
        </p:nvGrpSpPr>
        <p:grpSpPr>
          <a:xfrm>
            <a:off x="1053694" y="2806739"/>
            <a:ext cx="9776494" cy="2401366"/>
            <a:chOff x="396536" y="2196927"/>
            <a:chExt cx="10984357" cy="2495045"/>
          </a:xfrm>
        </p:grpSpPr>
        <p:sp>
          <p:nvSpPr>
            <p:cNvPr id="23" name="Rectangle 22">
              <a:extLst>
                <a:ext uri="{FF2B5EF4-FFF2-40B4-BE49-F238E27FC236}">
                  <a16:creationId xmlns:a16="http://schemas.microsoft.com/office/drawing/2014/main" id="{9DD17DF0-1563-4428-80C9-E33A1AF5EE47}"/>
                </a:ext>
              </a:extLst>
            </p:cNvPr>
            <p:cNvSpPr/>
            <p:nvPr/>
          </p:nvSpPr>
          <p:spPr>
            <a:xfrm>
              <a:off x="396536" y="3544840"/>
              <a:ext cx="2484774" cy="769441"/>
            </a:xfrm>
            <a:prstGeom prst="rect">
              <a:avLst/>
            </a:prstGeom>
          </p:spPr>
          <p:txBody>
            <a:bodyPr wrap="square">
              <a:spAutoFit/>
            </a:bodyPr>
            <a:lstStyle/>
            <a:p>
              <a:r>
                <a:rPr lang="en-US" sz="1100" b="1" dirty="0">
                  <a:latin typeface="Georgia" panose="02040502050405020303" pitchFamily="18" charset="0"/>
                  <a:ea typeface="Times New Roman" panose="02020603050405020304" pitchFamily="18" charset="0"/>
                </a:rPr>
                <a:t>Real-time object detection system, </a:t>
              </a:r>
              <a:r>
                <a:rPr lang="en-US" sz="1100" b="1" dirty="0">
                  <a:latin typeface="Georgia" panose="02040502050405020303" pitchFamily="18" charset="0"/>
                </a:rPr>
                <a:t>prepares a bounding box around the image and predict the object</a:t>
              </a:r>
              <a:endParaRPr lang="en-IN" sz="1100" b="1" dirty="0">
                <a:latin typeface="Georgia" panose="02040502050405020303" pitchFamily="18" charset="0"/>
              </a:endParaRPr>
            </a:p>
          </p:txBody>
        </p:sp>
        <p:pic>
          <p:nvPicPr>
            <p:cNvPr id="24" name="Picture 23">
              <a:extLst>
                <a:ext uri="{FF2B5EF4-FFF2-40B4-BE49-F238E27FC236}">
                  <a16:creationId xmlns:a16="http://schemas.microsoft.com/office/drawing/2014/main" id="{CFE414B4-F56B-452A-A833-F0A57454D45B}"/>
                </a:ext>
              </a:extLst>
            </p:cNvPr>
            <p:cNvPicPr>
              <a:picLocks noChangeAspect="1"/>
            </p:cNvPicPr>
            <p:nvPr/>
          </p:nvPicPr>
          <p:blipFill>
            <a:blip r:embed="rId3"/>
            <a:stretch>
              <a:fillRect/>
            </a:stretch>
          </p:blipFill>
          <p:spPr>
            <a:xfrm>
              <a:off x="1662578" y="2434491"/>
              <a:ext cx="1792479" cy="948617"/>
            </a:xfrm>
            <a:prstGeom prst="rect">
              <a:avLst/>
            </a:prstGeom>
          </p:spPr>
        </p:pic>
        <p:pic>
          <p:nvPicPr>
            <p:cNvPr id="25" name="Picture 24">
              <a:extLst>
                <a:ext uri="{FF2B5EF4-FFF2-40B4-BE49-F238E27FC236}">
                  <a16:creationId xmlns:a16="http://schemas.microsoft.com/office/drawing/2014/main" id="{784F2D7E-9883-43D6-B8F8-422F3441B9E2}"/>
                </a:ext>
              </a:extLst>
            </p:cNvPr>
            <p:cNvPicPr>
              <a:picLocks noChangeAspect="1"/>
            </p:cNvPicPr>
            <p:nvPr/>
          </p:nvPicPr>
          <p:blipFill>
            <a:blip r:embed="rId4"/>
            <a:stretch>
              <a:fillRect/>
            </a:stretch>
          </p:blipFill>
          <p:spPr>
            <a:xfrm>
              <a:off x="5569871" y="2196927"/>
              <a:ext cx="1645261" cy="1452511"/>
            </a:xfrm>
            <a:prstGeom prst="rect">
              <a:avLst/>
            </a:prstGeom>
          </p:spPr>
        </p:pic>
        <p:sp>
          <p:nvSpPr>
            <p:cNvPr id="26" name="Rectangle 25">
              <a:extLst>
                <a:ext uri="{FF2B5EF4-FFF2-40B4-BE49-F238E27FC236}">
                  <a16:creationId xmlns:a16="http://schemas.microsoft.com/office/drawing/2014/main" id="{8E4FB935-AD71-4897-8192-629D232313CA}"/>
                </a:ext>
              </a:extLst>
            </p:cNvPr>
            <p:cNvSpPr/>
            <p:nvPr/>
          </p:nvSpPr>
          <p:spPr>
            <a:xfrm>
              <a:off x="5410893" y="3544840"/>
              <a:ext cx="2484774" cy="769441"/>
            </a:xfrm>
            <a:prstGeom prst="rect">
              <a:avLst/>
            </a:prstGeom>
          </p:spPr>
          <p:txBody>
            <a:bodyPr wrap="square">
              <a:spAutoFit/>
            </a:bodyPr>
            <a:lstStyle/>
            <a:p>
              <a:r>
                <a:rPr lang="en-US" sz="1100" b="1" dirty="0">
                  <a:latin typeface="Georgia" panose="02040502050405020303" pitchFamily="18" charset="0"/>
                </a:rPr>
                <a:t>Open Source Computer Vision Library - an open source computer vision and machine learning software library</a:t>
              </a:r>
              <a:endParaRPr lang="en-IN" sz="1100" b="1" dirty="0">
                <a:latin typeface="Georgia" panose="02040502050405020303" pitchFamily="18" charset="0"/>
              </a:endParaRPr>
            </a:p>
          </p:txBody>
        </p:sp>
        <p:pic>
          <p:nvPicPr>
            <p:cNvPr id="27" name="Picture 26">
              <a:extLst>
                <a:ext uri="{FF2B5EF4-FFF2-40B4-BE49-F238E27FC236}">
                  <a16:creationId xmlns:a16="http://schemas.microsoft.com/office/drawing/2014/main" id="{4F005056-912D-4627-8370-989C91F4BCF6}"/>
                </a:ext>
              </a:extLst>
            </p:cNvPr>
            <p:cNvPicPr>
              <a:picLocks noChangeAspect="1"/>
            </p:cNvPicPr>
            <p:nvPr/>
          </p:nvPicPr>
          <p:blipFill>
            <a:blip r:embed="rId5"/>
            <a:stretch>
              <a:fillRect/>
            </a:stretch>
          </p:blipFill>
          <p:spPr>
            <a:xfrm>
              <a:off x="8838625" y="2372001"/>
              <a:ext cx="1706999" cy="1102366"/>
            </a:xfrm>
            <a:prstGeom prst="rect">
              <a:avLst/>
            </a:prstGeom>
          </p:spPr>
        </p:pic>
        <p:sp>
          <p:nvSpPr>
            <p:cNvPr id="28" name="Rectangle 27">
              <a:extLst>
                <a:ext uri="{FF2B5EF4-FFF2-40B4-BE49-F238E27FC236}">
                  <a16:creationId xmlns:a16="http://schemas.microsoft.com/office/drawing/2014/main" id="{3196FC67-1CFC-4717-8FC6-304315B970B6}"/>
                </a:ext>
              </a:extLst>
            </p:cNvPr>
            <p:cNvSpPr/>
            <p:nvPr/>
          </p:nvSpPr>
          <p:spPr>
            <a:xfrm>
              <a:off x="8824686" y="3474367"/>
              <a:ext cx="2556207" cy="769441"/>
            </a:xfrm>
            <a:prstGeom prst="rect">
              <a:avLst/>
            </a:prstGeom>
          </p:spPr>
          <p:txBody>
            <a:bodyPr wrap="square">
              <a:spAutoFit/>
            </a:bodyPr>
            <a:lstStyle/>
            <a:p>
              <a:r>
                <a:rPr lang="en-US" sz="1100" b="1" dirty="0">
                  <a:latin typeface="Georgia" panose="02040502050405020303" pitchFamily="18" charset="0"/>
                </a:rPr>
                <a:t>Open source framework built on top of Tensor Flow that makes it easy to construct, train and deploy object detection models</a:t>
              </a:r>
              <a:endParaRPr lang="en-IN" sz="1100" b="1" dirty="0">
                <a:latin typeface="Georgia" panose="02040502050405020303" pitchFamily="18" charset="0"/>
              </a:endParaRPr>
            </a:p>
          </p:txBody>
        </p:sp>
        <p:sp>
          <p:nvSpPr>
            <p:cNvPr id="29" name="Left Brace 28">
              <a:extLst>
                <a:ext uri="{FF2B5EF4-FFF2-40B4-BE49-F238E27FC236}">
                  <a16:creationId xmlns:a16="http://schemas.microsoft.com/office/drawing/2014/main" id="{7DD580FC-E823-40EB-86E4-0DB5F2A910FB}"/>
                </a:ext>
              </a:extLst>
            </p:cNvPr>
            <p:cNvSpPr/>
            <p:nvPr/>
          </p:nvSpPr>
          <p:spPr>
            <a:xfrm rot="16200000">
              <a:off x="5490533" y="-148460"/>
              <a:ext cx="403046" cy="9277818"/>
            </a:xfrm>
            <a:prstGeom prst="leftBrace">
              <a:avLst>
                <a:gd name="adj1" fmla="val 8333"/>
                <a:gd name="adj2" fmla="val 5069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33" name="Group 32">
            <a:extLst>
              <a:ext uri="{FF2B5EF4-FFF2-40B4-BE49-F238E27FC236}">
                <a16:creationId xmlns:a16="http://schemas.microsoft.com/office/drawing/2014/main" id="{387B6A16-7C68-4CC6-A111-120A0F26523A}"/>
              </a:ext>
            </a:extLst>
          </p:cNvPr>
          <p:cNvGrpSpPr/>
          <p:nvPr/>
        </p:nvGrpSpPr>
        <p:grpSpPr>
          <a:xfrm>
            <a:off x="4596341" y="5326441"/>
            <a:ext cx="2484774" cy="1189343"/>
            <a:chOff x="3965331" y="4691972"/>
            <a:chExt cx="2484774" cy="1563530"/>
          </a:xfrm>
        </p:grpSpPr>
        <p:grpSp>
          <p:nvGrpSpPr>
            <p:cNvPr id="35" name="Group 34">
              <a:extLst>
                <a:ext uri="{FF2B5EF4-FFF2-40B4-BE49-F238E27FC236}">
                  <a16:creationId xmlns:a16="http://schemas.microsoft.com/office/drawing/2014/main" id="{4AD4A4CF-C7DE-4BB2-88FD-A6E08969ED4C}"/>
                </a:ext>
              </a:extLst>
            </p:cNvPr>
            <p:cNvGrpSpPr/>
            <p:nvPr/>
          </p:nvGrpSpPr>
          <p:grpSpPr>
            <a:xfrm>
              <a:off x="4146781" y="4847738"/>
              <a:ext cx="2069076" cy="1348343"/>
              <a:chOff x="4146781" y="4847738"/>
              <a:chExt cx="2069076" cy="1348343"/>
            </a:xfrm>
          </p:grpSpPr>
          <p:pic>
            <p:nvPicPr>
              <p:cNvPr id="37" name="Picture 36">
                <a:extLst>
                  <a:ext uri="{FF2B5EF4-FFF2-40B4-BE49-F238E27FC236}">
                    <a16:creationId xmlns:a16="http://schemas.microsoft.com/office/drawing/2014/main" id="{88F9FF9F-9260-4FF8-9A56-EAAF3CD7F7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829053" y="5165466"/>
                <a:ext cx="1348343" cy="712887"/>
              </a:xfrm>
              <a:prstGeom prst="rect">
                <a:avLst/>
              </a:prstGeom>
            </p:spPr>
          </p:pic>
          <p:pic>
            <p:nvPicPr>
              <p:cNvPr id="38" name="Picture 37">
                <a:extLst>
                  <a:ext uri="{FF2B5EF4-FFF2-40B4-BE49-F238E27FC236}">
                    <a16:creationId xmlns:a16="http://schemas.microsoft.com/office/drawing/2014/main" id="{76698B8A-CAB7-497C-ADF3-6F872933B3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3994" y="4847738"/>
                <a:ext cx="361863" cy="1239642"/>
              </a:xfrm>
              <a:prstGeom prst="rect">
                <a:avLst/>
              </a:prstGeom>
            </p:spPr>
          </p:pic>
          <p:sp>
            <p:nvSpPr>
              <p:cNvPr id="39" name="Arrow: Right 38">
                <a:extLst>
                  <a:ext uri="{FF2B5EF4-FFF2-40B4-BE49-F238E27FC236}">
                    <a16:creationId xmlns:a16="http://schemas.microsoft.com/office/drawing/2014/main" id="{37065887-8D8E-4F93-B75C-341DB248D9EC}"/>
                  </a:ext>
                </a:extLst>
              </p:cNvPr>
              <p:cNvSpPr/>
              <p:nvPr/>
            </p:nvSpPr>
            <p:spPr>
              <a:xfrm>
                <a:off x="5077404" y="5336931"/>
                <a:ext cx="526656" cy="299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Rectangle 35">
              <a:extLst>
                <a:ext uri="{FF2B5EF4-FFF2-40B4-BE49-F238E27FC236}">
                  <a16:creationId xmlns:a16="http://schemas.microsoft.com/office/drawing/2014/main" id="{553B52E5-A6AF-40A1-B52A-97E9FF7CDFFB}"/>
                </a:ext>
              </a:extLst>
            </p:cNvPr>
            <p:cNvSpPr/>
            <p:nvPr/>
          </p:nvSpPr>
          <p:spPr>
            <a:xfrm>
              <a:off x="3965331" y="4691972"/>
              <a:ext cx="2484774" cy="15635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0" name="TextBox 39">
            <a:extLst>
              <a:ext uri="{FF2B5EF4-FFF2-40B4-BE49-F238E27FC236}">
                <a16:creationId xmlns:a16="http://schemas.microsoft.com/office/drawing/2014/main" id="{4305D946-3B35-4E3F-A142-69A0E21B1E58}"/>
              </a:ext>
            </a:extLst>
          </p:cNvPr>
          <p:cNvSpPr txBox="1"/>
          <p:nvPr/>
        </p:nvSpPr>
        <p:spPr>
          <a:xfrm>
            <a:off x="396536" y="5208105"/>
            <a:ext cx="3327198" cy="1169551"/>
          </a:xfrm>
          <a:prstGeom prst="rect">
            <a:avLst/>
          </a:prstGeom>
          <a:noFill/>
        </p:spPr>
        <p:txBody>
          <a:bodyPr wrap="square" rtlCol="0">
            <a:spAutoFit/>
          </a:bodyPr>
          <a:lstStyle/>
          <a:p>
            <a:r>
              <a:rPr lang="en-IN" sz="1400" dirty="0">
                <a:latin typeface="Georgia" panose="02040502050405020303" pitchFamily="18" charset="0"/>
              </a:rPr>
              <a:t>All the three techniques, helped us in extracting persons from frames, however </a:t>
            </a:r>
            <a:r>
              <a:rPr lang="en-IN" sz="1400" b="1" i="1" dirty="0">
                <a:latin typeface="Georgia" panose="02040502050405020303" pitchFamily="18" charset="0"/>
              </a:rPr>
              <a:t>Tensor flow API </a:t>
            </a:r>
            <a:r>
              <a:rPr lang="en-IN" sz="1400" dirty="0">
                <a:latin typeface="Georgia" panose="02040502050405020303" pitchFamily="18" charset="0"/>
              </a:rPr>
              <a:t>was found to be more robust and scalable for all ten different classes</a:t>
            </a:r>
          </a:p>
        </p:txBody>
      </p:sp>
    </p:spTree>
    <p:extLst>
      <p:ext uri="{BB962C8B-B14F-4D97-AF65-F5344CB8AC3E}">
        <p14:creationId xmlns:p14="http://schemas.microsoft.com/office/powerpoint/2010/main" val="407182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96536" y="140830"/>
            <a:ext cx="9144000" cy="720817"/>
          </a:xfrm>
        </p:spPr>
        <p:txBody>
          <a:bodyPr>
            <a:normAutofit/>
          </a:bodyPr>
          <a:lstStyle/>
          <a:p>
            <a:r>
              <a:rPr lang="en-US" b="1" dirty="0"/>
              <a:t>Model training</a:t>
            </a:r>
          </a:p>
        </p:txBody>
      </p:sp>
      <p:sp>
        <p:nvSpPr>
          <p:cNvPr id="21" name="Content Placeholder 2">
            <a:extLst>
              <a:ext uri="{FF2B5EF4-FFF2-40B4-BE49-F238E27FC236}">
                <a16:creationId xmlns:a16="http://schemas.microsoft.com/office/drawing/2014/main" id="{1484D8E7-2454-4172-8ACE-4079EB3A36C2}"/>
              </a:ext>
            </a:extLst>
          </p:cNvPr>
          <p:cNvSpPr txBox="1">
            <a:spLocks/>
          </p:cNvSpPr>
          <p:nvPr/>
        </p:nvSpPr>
        <p:spPr>
          <a:xfrm>
            <a:off x="402452" y="931986"/>
            <a:ext cx="8501849" cy="50792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a:lstStyle>
          <a:p>
            <a:pPr marL="45720" indent="0" algn="just">
              <a:buFont typeface="Arial" pitchFamily="34" charset="0"/>
              <a:buNone/>
            </a:pPr>
            <a:r>
              <a:rPr lang="en-IN" sz="1500" dirty="0">
                <a:latin typeface="Arial" panose="020B0604020202020204" pitchFamily="34" charset="0"/>
                <a:cs typeface="Arial" panose="020B0604020202020204" pitchFamily="34" charset="0"/>
              </a:rPr>
              <a:t>We started exploring several approaches for building an accurate and robust model for ten class classification problem</a:t>
            </a:r>
            <a:endParaRPr lang="en-US" sz="1500" dirty="0">
              <a:latin typeface="Arial" panose="020B0604020202020204" pitchFamily="34" charset="0"/>
              <a:cs typeface="Arial" panose="020B0604020202020204" pitchFamily="34" charset="0"/>
            </a:endParaRPr>
          </a:p>
        </p:txBody>
      </p:sp>
      <p:graphicFrame>
        <p:nvGraphicFramePr>
          <p:cNvPr id="28" name="Diagram 27">
            <a:extLst>
              <a:ext uri="{FF2B5EF4-FFF2-40B4-BE49-F238E27FC236}">
                <a16:creationId xmlns:a16="http://schemas.microsoft.com/office/drawing/2014/main" id="{10548EAC-90F7-47B6-8390-C7717B193841}"/>
              </a:ext>
            </a:extLst>
          </p:cNvPr>
          <p:cNvGraphicFramePr/>
          <p:nvPr>
            <p:extLst>
              <p:ext uri="{D42A27DB-BD31-4B8C-83A1-F6EECF244321}">
                <p14:modId xmlns:p14="http://schemas.microsoft.com/office/powerpoint/2010/main" val="326007471"/>
              </p:ext>
            </p:extLst>
          </p:nvPr>
        </p:nvGraphicFramePr>
        <p:xfrm>
          <a:off x="401821" y="1532417"/>
          <a:ext cx="8416031" cy="1693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 name="TextBox 31">
            <a:extLst>
              <a:ext uri="{FF2B5EF4-FFF2-40B4-BE49-F238E27FC236}">
                <a16:creationId xmlns:a16="http://schemas.microsoft.com/office/drawing/2014/main" id="{A28F6D97-DB4F-4000-BEF6-29DE12A222E5}"/>
              </a:ext>
            </a:extLst>
          </p:cNvPr>
          <p:cNvSpPr txBox="1"/>
          <p:nvPr/>
        </p:nvSpPr>
        <p:spPr>
          <a:xfrm>
            <a:off x="9419680" y="477317"/>
            <a:ext cx="2438213" cy="276999"/>
          </a:xfrm>
          <a:prstGeom prst="rect">
            <a:avLst/>
          </a:prstGeom>
          <a:noFill/>
        </p:spPr>
        <p:txBody>
          <a:bodyPr wrap="square" rtlCol="0">
            <a:spAutoFit/>
          </a:bodyPr>
          <a:lstStyle/>
          <a:p>
            <a:r>
              <a:rPr lang="en-IN" sz="1200" b="1" dirty="0">
                <a:solidFill>
                  <a:srgbClr val="C00000"/>
                </a:solidFill>
              </a:rPr>
              <a:t>CNN Model Architecture (7-layers)</a:t>
            </a:r>
          </a:p>
        </p:txBody>
      </p:sp>
      <p:sp>
        <p:nvSpPr>
          <p:cNvPr id="4" name="TextBox 3">
            <a:extLst>
              <a:ext uri="{FF2B5EF4-FFF2-40B4-BE49-F238E27FC236}">
                <a16:creationId xmlns:a16="http://schemas.microsoft.com/office/drawing/2014/main" id="{FEED3B74-692D-4CBA-A939-2A6F4885F4EC}"/>
              </a:ext>
            </a:extLst>
          </p:cNvPr>
          <p:cNvSpPr txBox="1"/>
          <p:nvPr/>
        </p:nvSpPr>
        <p:spPr>
          <a:xfrm>
            <a:off x="3476571" y="2874823"/>
            <a:ext cx="2634761" cy="1938992"/>
          </a:xfrm>
          <a:prstGeom prst="rect">
            <a:avLst/>
          </a:prstGeom>
          <a:noFill/>
        </p:spPr>
        <p:txBody>
          <a:bodyPr wrap="square" rtlCol="0">
            <a:spAutoFit/>
          </a:bodyPr>
          <a:lstStyle/>
          <a:p>
            <a:pPr marL="228600" indent="-228600" algn="just">
              <a:buAutoNum type="arabicParenR"/>
            </a:pPr>
            <a:r>
              <a:rPr lang="en-IN" sz="1200" b="1" dirty="0"/>
              <a:t>Build CNN Model with 7 convoluted layer &amp; 13 activation layers</a:t>
            </a:r>
          </a:p>
          <a:p>
            <a:pPr marL="228600" indent="-228600" algn="just">
              <a:buFontTx/>
              <a:buAutoNum type="arabicParenR"/>
            </a:pPr>
            <a:r>
              <a:rPr lang="en-IN" sz="1200" b="1" dirty="0"/>
              <a:t>Build CNN Model with 10 convoluted layer &amp; 16 activation layers</a:t>
            </a:r>
          </a:p>
          <a:p>
            <a:pPr marL="228600" indent="-228600" algn="just">
              <a:buFontTx/>
              <a:buAutoNum type="arabicParenR"/>
            </a:pPr>
            <a:r>
              <a:rPr lang="en-IN" sz="1200" b="1" dirty="0"/>
              <a:t>Build CNN model using VGG-Net pre-trained weights </a:t>
            </a:r>
          </a:p>
          <a:p>
            <a:pPr marL="228600" indent="-228600" algn="just">
              <a:buAutoNum type="arabicParenR"/>
            </a:pPr>
            <a:r>
              <a:rPr lang="en-IN" sz="1200" b="1" dirty="0"/>
              <a:t>1</a:t>
            </a:r>
            <a:r>
              <a:rPr lang="en-IN" sz="1200" b="1" baseline="30000" dirty="0"/>
              <a:t>st</a:t>
            </a:r>
            <a:r>
              <a:rPr lang="en-IN" sz="1200" b="1" dirty="0"/>
              <a:t> model with different learning rates &amp; batch sizes</a:t>
            </a:r>
          </a:p>
        </p:txBody>
      </p:sp>
      <p:grpSp>
        <p:nvGrpSpPr>
          <p:cNvPr id="5" name="Group 4">
            <a:extLst>
              <a:ext uri="{FF2B5EF4-FFF2-40B4-BE49-F238E27FC236}">
                <a16:creationId xmlns:a16="http://schemas.microsoft.com/office/drawing/2014/main" id="{7C9C335D-2722-41B8-AD2C-907F5AD0B959}"/>
              </a:ext>
            </a:extLst>
          </p:cNvPr>
          <p:cNvGrpSpPr/>
          <p:nvPr/>
        </p:nvGrpSpPr>
        <p:grpSpPr>
          <a:xfrm>
            <a:off x="8904302" y="792536"/>
            <a:ext cx="3287698" cy="5740149"/>
            <a:chOff x="8709636" y="792536"/>
            <a:chExt cx="3482364" cy="6477009"/>
          </a:xfrm>
        </p:grpSpPr>
        <p:pic>
          <p:nvPicPr>
            <p:cNvPr id="3074" name="Picture 1">
              <a:extLst>
                <a:ext uri="{FF2B5EF4-FFF2-40B4-BE49-F238E27FC236}">
                  <a16:creationId xmlns:a16="http://schemas.microsoft.com/office/drawing/2014/main" id="{9C4EF4C0-33AA-44DA-B7E7-AC20F6814B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558" t="30339" r="60670" b="11978"/>
            <a:stretch>
              <a:fillRect/>
            </a:stretch>
          </p:blipFill>
          <p:spPr bwMode="auto">
            <a:xfrm>
              <a:off x="8709636" y="792536"/>
              <a:ext cx="3482364" cy="375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a:extLst>
                <a:ext uri="{FF2B5EF4-FFF2-40B4-BE49-F238E27FC236}">
                  <a16:creationId xmlns:a16="http://schemas.microsoft.com/office/drawing/2014/main" id="{5E51C1BA-078D-4AC6-90B7-665CFBAE5A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1705" t="29564" r="61568" b="29243"/>
            <a:stretch>
              <a:fillRect/>
            </a:stretch>
          </p:blipFill>
          <p:spPr bwMode="auto">
            <a:xfrm>
              <a:off x="8827477" y="4618420"/>
              <a:ext cx="327073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Rectangle 5">
            <a:extLst>
              <a:ext uri="{FF2B5EF4-FFF2-40B4-BE49-F238E27FC236}">
                <a16:creationId xmlns:a16="http://schemas.microsoft.com/office/drawing/2014/main" id="{B978C4F2-2153-4AC0-80D8-C090DDF9F5F3}"/>
              </a:ext>
            </a:extLst>
          </p:cNvPr>
          <p:cNvSpPr/>
          <p:nvPr/>
        </p:nvSpPr>
        <p:spPr>
          <a:xfrm>
            <a:off x="3476571" y="2843286"/>
            <a:ext cx="2655912" cy="191862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5">
            <a:extLst>
              <a:ext uri="{FF2B5EF4-FFF2-40B4-BE49-F238E27FC236}">
                <a16:creationId xmlns:a16="http://schemas.microsoft.com/office/drawing/2014/main" id="{F8813047-8A8A-476F-A48F-19C177CA9FFE}"/>
              </a:ext>
            </a:extLst>
          </p:cNvPr>
          <p:cNvSpPr>
            <a:spLocks noChangeArrowheads="1"/>
          </p:cNvSpPr>
          <p:nvPr/>
        </p:nvSpPr>
        <p:spPr bwMode="auto">
          <a:xfrm>
            <a:off x="53770" y="4788313"/>
            <a:ext cx="979854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
        <p:nvSpPr>
          <p:cNvPr id="2" name="TextBox 1">
            <a:extLst>
              <a:ext uri="{FF2B5EF4-FFF2-40B4-BE49-F238E27FC236}">
                <a16:creationId xmlns:a16="http://schemas.microsoft.com/office/drawing/2014/main" id="{16730587-D288-4488-830E-DEF3B431F0E3}"/>
              </a:ext>
            </a:extLst>
          </p:cNvPr>
          <p:cNvSpPr txBox="1"/>
          <p:nvPr/>
        </p:nvSpPr>
        <p:spPr>
          <a:xfrm>
            <a:off x="7883369" y="2683644"/>
            <a:ext cx="783553" cy="461665"/>
          </a:xfrm>
          <a:prstGeom prst="rect">
            <a:avLst/>
          </a:prstGeom>
          <a:noFill/>
        </p:spPr>
        <p:txBody>
          <a:bodyPr wrap="square" rtlCol="0">
            <a:spAutoFit/>
          </a:bodyPr>
          <a:lstStyle/>
          <a:p>
            <a:r>
              <a:rPr lang="en-IN" sz="1200" b="1" dirty="0"/>
              <a:t>Model Selection</a:t>
            </a:r>
          </a:p>
        </p:txBody>
      </p:sp>
    </p:spTree>
    <p:extLst>
      <p:ext uri="{BB962C8B-B14F-4D97-AF65-F5344CB8AC3E}">
        <p14:creationId xmlns:p14="http://schemas.microsoft.com/office/powerpoint/2010/main" val="379411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96536" y="140830"/>
            <a:ext cx="9144000" cy="729608"/>
          </a:xfrm>
        </p:spPr>
        <p:txBody>
          <a:bodyPr>
            <a:normAutofit/>
          </a:bodyPr>
          <a:lstStyle/>
          <a:p>
            <a:r>
              <a:rPr lang="en-US" b="1" dirty="0"/>
              <a:t>MODEL COMPARISON</a:t>
            </a:r>
          </a:p>
        </p:txBody>
      </p:sp>
      <p:sp>
        <p:nvSpPr>
          <p:cNvPr id="24" name="Content Placeholder 2">
            <a:extLst>
              <a:ext uri="{FF2B5EF4-FFF2-40B4-BE49-F238E27FC236}">
                <a16:creationId xmlns:a16="http://schemas.microsoft.com/office/drawing/2014/main" id="{67E12017-9AE2-405F-B13A-3FD042A51B77}"/>
              </a:ext>
            </a:extLst>
          </p:cNvPr>
          <p:cNvSpPr txBox="1">
            <a:spLocks/>
          </p:cNvSpPr>
          <p:nvPr/>
        </p:nvSpPr>
        <p:spPr>
          <a:xfrm>
            <a:off x="396536" y="861646"/>
            <a:ext cx="11059841" cy="570284"/>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a:lstStyle>
          <a:p>
            <a:pPr algn="just">
              <a:lnSpc>
                <a:spcPct val="100000"/>
              </a:lnSpc>
              <a:spcBef>
                <a:spcPts val="0"/>
              </a:spcBef>
              <a:buFont typeface="Wingdings" panose="05000000000000000000" pitchFamily="2" charset="2"/>
              <a:buChar char="v"/>
            </a:pPr>
            <a:r>
              <a:rPr lang="en-IN" sz="1500" dirty="0">
                <a:solidFill>
                  <a:schemeClr val="tx2"/>
                </a:solidFill>
                <a:latin typeface="Arial" panose="020B0604020202020204" pitchFamily="34" charset="0"/>
                <a:cs typeface="Arial" panose="020B0604020202020204" pitchFamily="34" charset="0"/>
              </a:rPr>
              <a:t>Evaluating performances of above discussed Architectures that were optimized for different parameters</a:t>
            </a:r>
            <a:endParaRPr lang="en-US" sz="1500" dirty="0">
              <a:solidFill>
                <a:schemeClr val="tx2"/>
              </a:solidFill>
              <a:latin typeface="Arial" panose="020B0604020202020204" pitchFamily="34" charset="0"/>
              <a:cs typeface="Arial" panose="020B0604020202020204" pitchFamily="34" charset="0"/>
            </a:endParaRPr>
          </a:p>
        </p:txBody>
      </p:sp>
      <p:sp>
        <p:nvSpPr>
          <p:cNvPr id="11" name="Rectangle 2">
            <a:extLst>
              <a:ext uri="{FF2B5EF4-FFF2-40B4-BE49-F238E27FC236}">
                <a16:creationId xmlns:a16="http://schemas.microsoft.com/office/drawing/2014/main" id="{A9A0924C-C718-45EF-8355-F9357C546C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 name="Rectangle 4">
            <a:extLst>
              <a:ext uri="{FF2B5EF4-FFF2-40B4-BE49-F238E27FC236}">
                <a16:creationId xmlns:a16="http://schemas.microsoft.com/office/drawing/2014/main" id="{BBEC0CBA-98C2-4B38-813C-0FC6688A51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grpSp>
        <p:nvGrpSpPr>
          <p:cNvPr id="5" name="Group 4">
            <a:extLst>
              <a:ext uri="{FF2B5EF4-FFF2-40B4-BE49-F238E27FC236}">
                <a16:creationId xmlns:a16="http://schemas.microsoft.com/office/drawing/2014/main" id="{973B49DB-AE02-452D-A789-71CC00E57C15}"/>
              </a:ext>
            </a:extLst>
          </p:cNvPr>
          <p:cNvGrpSpPr/>
          <p:nvPr/>
        </p:nvGrpSpPr>
        <p:grpSpPr>
          <a:xfrm>
            <a:off x="2556640" y="1631706"/>
            <a:ext cx="6276421" cy="3801394"/>
            <a:chOff x="106016" y="1969477"/>
            <a:chExt cx="6276421" cy="3801394"/>
          </a:xfrm>
        </p:grpSpPr>
        <p:sp>
          <p:nvSpPr>
            <p:cNvPr id="2" name="Rectangle 1">
              <a:extLst>
                <a:ext uri="{FF2B5EF4-FFF2-40B4-BE49-F238E27FC236}">
                  <a16:creationId xmlns:a16="http://schemas.microsoft.com/office/drawing/2014/main" id="{DB4079B1-6C17-4270-BCEA-2D65C507F15A}"/>
                </a:ext>
              </a:extLst>
            </p:cNvPr>
            <p:cNvSpPr/>
            <p:nvPr/>
          </p:nvSpPr>
          <p:spPr>
            <a:xfrm>
              <a:off x="185146" y="1969477"/>
              <a:ext cx="1002324" cy="353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Attributes</a:t>
              </a:r>
            </a:p>
          </p:txBody>
        </p:sp>
        <p:sp>
          <p:nvSpPr>
            <p:cNvPr id="3" name="TextBox 2">
              <a:extLst>
                <a:ext uri="{FF2B5EF4-FFF2-40B4-BE49-F238E27FC236}">
                  <a16:creationId xmlns:a16="http://schemas.microsoft.com/office/drawing/2014/main" id="{E4C00AF3-D85C-4B4A-9E02-AA606AEEC6C7}"/>
                </a:ext>
              </a:extLst>
            </p:cNvPr>
            <p:cNvSpPr txBox="1"/>
            <p:nvPr/>
          </p:nvSpPr>
          <p:spPr>
            <a:xfrm>
              <a:off x="106016" y="2532137"/>
              <a:ext cx="1081454" cy="307777"/>
            </a:xfrm>
            <a:prstGeom prst="rect">
              <a:avLst/>
            </a:prstGeom>
            <a:noFill/>
          </p:spPr>
          <p:txBody>
            <a:bodyPr wrap="square" rtlCol="0">
              <a:spAutoFit/>
            </a:bodyPr>
            <a:lstStyle/>
            <a:p>
              <a:r>
                <a:rPr lang="en-IN" sz="1400" b="1" dirty="0"/>
                <a:t>CNN Layers</a:t>
              </a:r>
            </a:p>
          </p:txBody>
        </p:sp>
        <p:sp>
          <p:nvSpPr>
            <p:cNvPr id="13" name="TextBox 12">
              <a:extLst>
                <a:ext uri="{FF2B5EF4-FFF2-40B4-BE49-F238E27FC236}">
                  <a16:creationId xmlns:a16="http://schemas.microsoft.com/office/drawing/2014/main" id="{13EA658A-DEA3-42D8-BC58-B14640B41700}"/>
                </a:ext>
              </a:extLst>
            </p:cNvPr>
            <p:cNvSpPr txBox="1"/>
            <p:nvPr/>
          </p:nvSpPr>
          <p:spPr>
            <a:xfrm>
              <a:off x="114808" y="2923420"/>
              <a:ext cx="1468316" cy="307777"/>
            </a:xfrm>
            <a:prstGeom prst="rect">
              <a:avLst/>
            </a:prstGeom>
            <a:noFill/>
          </p:spPr>
          <p:txBody>
            <a:bodyPr wrap="square" rtlCol="0">
              <a:spAutoFit/>
            </a:bodyPr>
            <a:lstStyle/>
            <a:p>
              <a:r>
                <a:rPr lang="en-IN" sz="1400" b="1" dirty="0"/>
                <a:t>Activation layers</a:t>
              </a:r>
            </a:p>
          </p:txBody>
        </p:sp>
        <p:sp>
          <p:nvSpPr>
            <p:cNvPr id="16" name="TextBox 15">
              <a:extLst>
                <a:ext uri="{FF2B5EF4-FFF2-40B4-BE49-F238E27FC236}">
                  <a16:creationId xmlns:a16="http://schemas.microsoft.com/office/drawing/2014/main" id="{764D98F7-16D3-4878-A62A-9AE68A5ED27B}"/>
                </a:ext>
              </a:extLst>
            </p:cNvPr>
            <p:cNvSpPr txBox="1"/>
            <p:nvPr/>
          </p:nvSpPr>
          <p:spPr>
            <a:xfrm>
              <a:off x="114808" y="3343500"/>
              <a:ext cx="1230925" cy="307777"/>
            </a:xfrm>
            <a:prstGeom prst="rect">
              <a:avLst/>
            </a:prstGeom>
            <a:noFill/>
          </p:spPr>
          <p:txBody>
            <a:bodyPr wrap="square" rtlCol="0">
              <a:spAutoFit/>
            </a:bodyPr>
            <a:lstStyle/>
            <a:p>
              <a:r>
                <a:rPr lang="en-IN" sz="1400" b="1" dirty="0"/>
                <a:t>Learning rate</a:t>
              </a:r>
            </a:p>
          </p:txBody>
        </p:sp>
        <p:sp>
          <p:nvSpPr>
            <p:cNvPr id="17" name="TextBox 16">
              <a:extLst>
                <a:ext uri="{FF2B5EF4-FFF2-40B4-BE49-F238E27FC236}">
                  <a16:creationId xmlns:a16="http://schemas.microsoft.com/office/drawing/2014/main" id="{82B2F066-DCD5-4B04-9A75-B85EEFF3B018}"/>
                </a:ext>
              </a:extLst>
            </p:cNvPr>
            <p:cNvSpPr txBox="1"/>
            <p:nvPr/>
          </p:nvSpPr>
          <p:spPr>
            <a:xfrm>
              <a:off x="114808" y="3697449"/>
              <a:ext cx="1230925" cy="307777"/>
            </a:xfrm>
            <a:prstGeom prst="rect">
              <a:avLst/>
            </a:prstGeom>
            <a:noFill/>
          </p:spPr>
          <p:txBody>
            <a:bodyPr wrap="square" rtlCol="0">
              <a:spAutoFit/>
            </a:bodyPr>
            <a:lstStyle/>
            <a:p>
              <a:r>
                <a:rPr lang="en-IN" sz="1400" b="1" dirty="0"/>
                <a:t>Batch Size</a:t>
              </a:r>
            </a:p>
          </p:txBody>
        </p:sp>
        <p:sp>
          <p:nvSpPr>
            <p:cNvPr id="18" name="TextBox 17">
              <a:extLst>
                <a:ext uri="{FF2B5EF4-FFF2-40B4-BE49-F238E27FC236}">
                  <a16:creationId xmlns:a16="http://schemas.microsoft.com/office/drawing/2014/main" id="{45591BF6-DC4F-434D-B4F7-9D1458891263}"/>
                </a:ext>
              </a:extLst>
            </p:cNvPr>
            <p:cNvSpPr txBox="1"/>
            <p:nvPr/>
          </p:nvSpPr>
          <p:spPr>
            <a:xfrm>
              <a:off x="106016" y="4051398"/>
              <a:ext cx="1230925" cy="523220"/>
            </a:xfrm>
            <a:prstGeom prst="rect">
              <a:avLst/>
            </a:prstGeom>
            <a:noFill/>
          </p:spPr>
          <p:txBody>
            <a:bodyPr wrap="square" rtlCol="0">
              <a:spAutoFit/>
            </a:bodyPr>
            <a:lstStyle/>
            <a:p>
              <a:r>
                <a:rPr lang="en-IN" sz="1400" b="1" dirty="0"/>
                <a:t>Pretrained weights</a:t>
              </a:r>
            </a:p>
          </p:txBody>
        </p:sp>
        <p:sp>
          <p:nvSpPr>
            <p:cNvPr id="19" name="TextBox 18">
              <a:extLst>
                <a:ext uri="{FF2B5EF4-FFF2-40B4-BE49-F238E27FC236}">
                  <a16:creationId xmlns:a16="http://schemas.microsoft.com/office/drawing/2014/main" id="{F61A6446-A4E4-4721-8050-59255AF2FEFD}"/>
                </a:ext>
              </a:extLst>
            </p:cNvPr>
            <p:cNvSpPr txBox="1"/>
            <p:nvPr/>
          </p:nvSpPr>
          <p:spPr>
            <a:xfrm>
              <a:off x="114808" y="4574618"/>
              <a:ext cx="1230925" cy="307777"/>
            </a:xfrm>
            <a:prstGeom prst="rect">
              <a:avLst/>
            </a:prstGeom>
            <a:noFill/>
          </p:spPr>
          <p:txBody>
            <a:bodyPr wrap="square" rtlCol="0">
              <a:spAutoFit/>
            </a:bodyPr>
            <a:lstStyle/>
            <a:p>
              <a:r>
                <a:rPr lang="en-IN" sz="1400" b="1" dirty="0"/>
                <a:t>Steps/epoch</a:t>
              </a:r>
            </a:p>
          </p:txBody>
        </p:sp>
        <p:sp>
          <p:nvSpPr>
            <p:cNvPr id="20" name="TextBox 19">
              <a:extLst>
                <a:ext uri="{FF2B5EF4-FFF2-40B4-BE49-F238E27FC236}">
                  <a16:creationId xmlns:a16="http://schemas.microsoft.com/office/drawing/2014/main" id="{3733CB4A-718D-41A6-9E8A-ECD8F38BAF0F}"/>
                </a:ext>
              </a:extLst>
            </p:cNvPr>
            <p:cNvSpPr txBox="1"/>
            <p:nvPr/>
          </p:nvSpPr>
          <p:spPr>
            <a:xfrm>
              <a:off x="106016" y="4908933"/>
              <a:ext cx="1230925" cy="307777"/>
            </a:xfrm>
            <a:prstGeom prst="rect">
              <a:avLst/>
            </a:prstGeom>
            <a:noFill/>
          </p:spPr>
          <p:txBody>
            <a:bodyPr wrap="square" rtlCol="0">
              <a:spAutoFit/>
            </a:bodyPr>
            <a:lstStyle/>
            <a:p>
              <a:r>
                <a:rPr lang="en-IN" sz="1400" b="1" dirty="0"/>
                <a:t>No. of epochs</a:t>
              </a:r>
            </a:p>
          </p:txBody>
        </p:sp>
        <p:sp>
          <p:nvSpPr>
            <p:cNvPr id="21" name="TextBox 20">
              <a:extLst>
                <a:ext uri="{FF2B5EF4-FFF2-40B4-BE49-F238E27FC236}">
                  <a16:creationId xmlns:a16="http://schemas.microsoft.com/office/drawing/2014/main" id="{DD62273A-BDDF-43FA-B607-4B0AE03BABE4}"/>
                </a:ext>
              </a:extLst>
            </p:cNvPr>
            <p:cNvSpPr txBox="1"/>
            <p:nvPr/>
          </p:nvSpPr>
          <p:spPr>
            <a:xfrm>
              <a:off x="132391" y="5216710"/>
              <a:ext cx="1230925" cy="523220"/>
            </a:xfrm>
            <a:prstGeom prst="rect">
              <a:avLst/>
            </a:prstGeom>
            <a:noFill/>
          </p:spPr>
          <p:txBody>
            <a:bodyPr wrap="square" rtlCol="0">
              <a:spAutoFit/>
            </a:bodyPr>
            <a:lstStyle/>
            <a:p>
              <a:r>
                <a:rPr lang="en-IN" sz="1400" b="1" dirty="0"/>
                <a:t>Validation accuracy</a:t>
              </a:r>
            </a:p>
          </p:txBody>
        </p:sp>
        <p:sp>
          <p:nvSpPr>
            <p:cNvPr id="23" name="Rectangle 22">
              <a:extLst>
                <a:ext uri="{FF2B5EF4-FFF2-40B4-BE49-F238E27FC236}">
                  <a16:creationId xmlns:a16="http://schemas.microsoft.com/office/drawing/2014/main" id="{AB257631-1D35-4831-A538-1F6211B059E2}"/>
                </a:ext>
              </a:extLst>
            </p:cNvPr>
            <p:cNvSpPr/>
            <p:nvPr/>
          </p:nvSpPr>
          <p:spPr>
            <a:xfrm>
              <a:off x="1596376" y="1989323"/>
              <a:ext cx="1002324" cy="33407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MODEL I</a:t>
              </a:r>
            </a:p>
          </p:txBody>
        </p:sp>
        <p:sp>
          <p:nvSpPr>
            <p:cNvPr id="25" name="Rectangle 24">
              <a:extLst>
                <a:ext uri="{FF2B5EF4-FFF2-40B4-BE49-F238E27FC236}">
                  <a16:creationId xmlns:a16="http://schemas.microsoft.com/office/drawing/2014/main" id="{53ABB029-25F0-4711-A212-FBA16282E38F}"/>
                </a:ext>
              </a:extLst>
            </p:cNvPr>
            <p:cNvSpPr/>
            <p:nvPr/>
          </p:nvSpPr>
          <p:spPr>
            <a:xfrm>
              <a:off x="2874192" y="1989322"/>
              <a:ext cx="1002324" cy="33407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MODEL II</a:t>
              </a:r>
            </a:p>
          </p:txBody>
        </p:sp>
        <p:sp>
          <p:nvSpPr>
            <p:cNvPr id="26" name="Rectangle 25">
              <a:extLst>
                <a:ext uri="{FF2B5EF4-FFF2-40B4-BE49-F238E27FC236}">
                  <a16:creationId xmlns:a16="http://schemas.microsoft.com/office/drawing/2014/main" id="{8273C4C9-E401-4860-82BB-7AD72FDBA434}"/>
                </a:ext>
              </a:extLst>
            </p:cNvPr>
            <p:cNvSpPr/>
            <p:nvPr/>
          </p:nvSpPr>
          <p:spPr>
            <a:xfrm>
              <a:off x="4131384" y="1979399"/>
              <a:ext cx="1002324" cy="334070"/>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MODEL III</a:t>
              </a:r>
            </a:p>
          </p:txBody>
        </p:sp>
        <p:sp>
          <p:nvSpPr>
            <p:cNvPr id="27" name="Rectangle 26">
              <a:extLst>
                <a:ext uri="{FF2B5EF4-FFF2-40B4-BE49-F238E27FC236}">
                  <a16:creationId xmlns:a16="http://schemas.microsoft.com/office/drawing/2014/main" id="{550605E9-7116-4FCA-BC70-59EE4927C87C}"/>
                </a:ext>
              </a:extLst>
            </p:cNvPr>
            <p:cNvSpPr/>
            <p:nvPr/>
          </p:nvSpPr>
          <p:spPr>
            <a:xfrm>
              <a:off x="5356445" y="1981481"/>
              <a:ext cx="1002324" cy="33407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MODEL IV</a:t>
              </a:r>
            </a:p>
          </p:txBody>
        </p:sp>
        <p:cxnSp>
          <p:nvCxnSpPr>
            <p:cNvPr id="6" name="Straight Connector 5">
              <a:extLst>
                <a:ext uri="{FF2B5EF4-FFF2-40B4-BE49-F238E27FC236}">
                  <a16:creationId xmlns:a16="http://schemas.microsoft.com/office/drawing/2014/main" id="{38EAF8E4-CD84-4932-9250-C59C7680FF7A}"/>
                </a:ext>
              </a:extLst>
            </p:cNvPr>
            <p:cNvCxnSpPr/>
            <p:nvPr/>
          </p:nvCxnSpPr>
          <p:spPr>
            <a:xfrm flipH="1">
              <a:off x="2739373" y="2206870"/>
              <a:ext cx="0" cy="356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0FD66A-F064-4F79-A47C-393A51FCF1B4}"/>
                </a:ext>
              </a:extLst>
            </p:cNvPr>
            <p:cNvCxnSpPr/>
            <p:nvPr/>
          </p:nvCxnSpPr>
          <p:spPr>
            <a:xfrm flipH="1">
              <a:off x="4025981" y="2206870"/>
              <a:ext cx="0" cy="356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B87341-4D84-41DD-976E-7BE6A500A961}"/>
                </a:ext>
              </a:extLst>
            </p:cNvPr>
            <p:cNvCxnSpPr/>
            <p:nvPr/>
          </p:nvCxnSpPr>
          <p:spPr>
            <a:xfrm flipH="1">
              <a:off x="5268627" y="2206870"/>
              <a:ext cx="0" cy="356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A94768-C0E1-499C-8479-2F947CE312AC}"/>
                </a:ext>
              </a:extLst>
            </p:cNvPr>
            <p:cNvCxnSpPr/>
            <p:nvPr/>
          </p:nvCxnSpPr>
          <p:spPr>
            <a:xfrm flipH="1">
              <a:off x="6376353" y="2206870"/>
              <a:ext cx="0" cy="356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5F2BDE-8F7F-4026-9801-47037170AA13}"/>
                </a:ext>
              </a:extLst>
            </p:cNvPr>
            <p:cNvCxnSpPr>
              <a:cxnSpLocks/>
            </p:cNvCxnSpPr>
            <p:nvPr/>
          </p:nvCxnSpPr>
          <p:spPr>
            <a:xfrm>
              <a:off x="129353" y="2842337"/>
              <a:ext cx="622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BA1991-4F75-4D81-BBBC-252D0558D97B}"/>
                </a:ext>
              </a:extLst>
            </p:cNvPr>
            <p:cNvCxnSpPr>
              <a:cxnSpLocks/>
            </p:cNvCxnSpPr>
            <p:nvPr/>
          </p:nvCxnSpPr>
          <p:spPr>
            <a:xfrm>
              <a:off x="123600" y="3313683"/>
              <a:ext cx="622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02EA9A-D0B6-43D3-8CD8-3DF7F924EDC7}"/>
                </a:ext>
              </a:extLst>
            </p:cNvPr>
            <p:cNvCxnSpPr>
              <a:cxnSpLocks/>
            </p:cNvCxnSpPr>
            <p:nvPr/>
          </p:nvCxnSpPr>
          <p:spPr>
            <a:xfrm>
              <a:off x="141184" y="3697152"/>
              <a:ext cx="622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DCB312-6524-47C8-9D80-FB331C730350}"/>
                </a:ext>
              </a:extLst>
            </p:cNvPr>
            <p:cNvCxnSpPr>
              <a:cxnSpLocks/>
            </p:cNvCxnSpPr>
            <p:nvPr/>
          </p:nvCxnSpPr>
          <p:spPr>
            <a:xfrm>
              <a:off x="141184" y="4038916"/>
              <a:ext cx="622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EDE060-94F4-479B-92A1-2885F7D22EFC}"/>
                </a:ext>
              </a:extLst>
            </p:cNvPr>
            <p:cNvCxnSpPr>
              <a:cxnSpLocks/>
            </p:cNvCxnSpPr>
            <p:nvPr/>
          </p:nvCxnSpPr>
          <p:spPr>
            <a:xfrm>
              <a:off x="141184" y="4536834"/>
              <a:ext cx="622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928BF13-898F-4144-BEC4-3C097F04AAE4}"/>
                </a:ext>
              </a:extLst>
            </p:cNvPr>
            <p:cNvCxnSpPr>
              <a:cxnSpLocks/>
            </p:cNvCxnSpPr>
            <p:nvPr/>
          </p:nvCxnSpPr>
          <p:spPr>
            <a:xfrm>
              <a:off x="141184" y="4908933"/>
              <a:ext cx="622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7EDD15-502E-495B-840F-C8E4266C6E8A}"/>
                </a:ext>
              </a:extLst>
            </p:cNvPr>
            <p:cNvCxnSpPr>
              <a:cxnSpLocks/>
            </p:cNvCxnSpPr>
            <p:nvPr/>
          </p:nvCxnSpPr>
          <p:spPr>
            <a:xfrm>
              <a:off x="141184" y="5240051"/>
              <a:ext cx="622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0292A2-9718-4DB8-9291-C10314D400E5}"/>
                </a:ext>
              </a:extLst>
            </p:cNvPr>
            <p:cNvCxnSpPr>
              <a:cxnSpLocks/>
            </p:cNvCxnSpPr>
            <p:nvPr/>
          </p:nvCxnSpPr>
          <p:spPr>
            <a:xfrm>
              <a:off x="135101" y="5739930"/>
              <a:ext cx="622800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0F1515-E152-4A02-8618-2DF675C68647}"/>
                </a:ext>
              </a:extLst>
            </p:cNvPr>
            <p:cNvSpPr txBox="1"/>
            <p:nvPr/>
          </p:nvSpPr>
          <p:spPr>
            <a:xfrm>
              <a:off x="2018404" y="2529133"/>
              <a:ext cx="439614" cy="307777"/>
            </a:xfrm>
            <a:prstGeom prst="rect">
              <a:avLst/>
            </a:prstGeom>
            <a:noFill/>
          </p:spPr>
          <p:txBody>
            <a:bodyPr wrap="square" rtlCol="0">
              <a:spAutoFit/>
            </a:bodyPr>
            <a:lstStyle/>
            <a:p>
              <a:pPr algn="ctr"/>
              <a:r>
                <a:rPr lang="en-IN" sz="1400" dirty="0"/>
                <a:t>7</a:t>
              </a:r>
            </a:p>
          </p:txBody>
        </p:sp>
        <p:sp>
          <p:nvSpPr>
            <p:cNvPr id="43" name="TextBox 42">
              <a:extLst>
                <a:ext uri="{FF2B5EF4-FFF2-40B4-BE49-F238E27FC236}">
                  <a16:creationId xmlns:a16="http://schemas.microsoft.com/office/drawing/2014/main" id="{35B5F50B-7BFF-4779-BD44-8C9DFFB83796}"/>
                </a:ext>
              </a:extLst>
            </p:cNvPr>
            <p:cNvSpPr txBox="1"/>
            <p:nvPr/>
          </p:nvSpPr>
          <p:spPr>
            <a:xfrm>
              <a:off x="3250852" y="2522890"/>
              <a:ext cx="439614" cy="307777"/>
            </a:xfrm>
            <a:prstGeom prst="rect">
              <a:avLst/>
            </a:prstGeom>
            <a:noFill/>
          </p:spPr>
          <p:txBody>
            <a:bodyPr wrap="square" rtlCol="0">
              <a:spAutoFit/>
            </a:bodyPr>
            <a:lstStyle/>
            <a:p>
              <a:pPr algn="ctr"/>
              <a:r>
                <a:rPr lang="en-IN" sz="1400" dirty="0"/>
                <a:t>10</a:t>
              </a:r>
            </a:p>
          </p:txBody>
        </p:sp>
        <p:sp>
          <p:nvSpPr>
            <p:cNvPr id="44" name="TextBox 43">
              <a:extLst>
                <a:ext uri="{FF2B5EF4-FFF2-40B4-BE49-F238E27FC236}">
                  <a16:creationId xmlns:a16="http://schemas.microsoft.com/office/drawing/2014/main" id="{2737410D-022C-4A6A-A57C-AB3599C92637}"/>
                </a:ext>
              </a:extLst>
            </p:cNvPr>
            <p:cNvSpPr txBox="1"/>
            <p:nvPr/>
          </p:nvSpPr>
          <p:spPr>
            <a:xfrm>
              <a:off x="4544782" y="2522890"/>
              <a:ext cx="439614" cy="307777"/>
            </a:xfrm>
            <a:prstGeom prst="rect">
              <a:avLst/>
            </a:prstGeom>
            <a:noFill/>
          </p:spPr>
          <p:txBody>
            <a:bodyPr wrap="square" rtlCol="0">
              <a:spAutoFit/>
            </a:bodyPr>
            <a:lstStyle/>
            <a:p>
              <a:pPr algn="ctr"/>
              <a:r>
                <a:rPr lang="en-IN" sz="1400" dirty="0"/>
                <a:t>19</a:t>
              </a:r>
            </a:p>
          </p:txBody>
        </p:sp>
        <p:sp>
          <p:nvSpPr>
            <p:cNvPr id="45" name="TextBox 44">
              <a:extLst>
                <a:ext uri="{FF2B5EF4-FFF2-40B4-BE49-F238E27FC236}">
                  <a16:creationId xmlns:a16="http://schemas.microsoft.com/office/drawing/2014/main" id="{92D7D07E-09B4-4F43-9772-91598188EAED}"/>
                </a:ext>
              </a:extLst>
            </p:cNvPr>
            <p:cNvSpPr txBox="1"/>
            <p:nvPr/>
          </p:nvSpPr>
          <p:spPr>
            <a:xfrm>
              <a:off x="5644211" y="2536070"/>
              <a:ext cx="439614" cy="307777"/>
            </a:xfrm>
            <a:prstGeom prst="rect">
              <a:avLst/>
            </a:prstGeom>
            <a:noFill/>
          </p:spPr>
          <p:txBody>
            <a:bodyPr wrap="square" rtlCol="0">
              <a:spAutoFit/>
            </a:bodyPr>
            <a:lstStyle/>
            <a:p>
              <a:pPr algn="ctr"/>
              <a:r>
                <a:rPr lang="en-IN" sz="1400" dirty="0"/>
                <a:t>7</a:t>
              </a:r>
            </a:p>
          </p:txBody>
        </p:sp>
        <p:sp>
          <p:nvSpPr>
            <p:cNvPr id="46" name="TextBox 45">
              <a:extLst>
                <a:ext uri="{FF2B5EF4-FFF2-40B4-BE49-F238E27FC236}">
                  <a16:creationId xmlns:a16="http://schemas.microsoft.com/office/drawing/2014/main" id="{1C1DD5B6-2D0D-4FF9-8144-0BE6C5E3CD91}"/>
                </a:ext>
              </a:extLst>
            </p:cNvPr>
            <p:cNvSpPr txBox="1"/>
            <p:nvPr/>
          </p:nvSpPr>
          <p:spPr>
            <a:xfrm>
              <a:off x="2005220" y="2961301"/>
              <a:ext cx="439614" cy="307777"/>
            </a:xfrm>
            <a:prstGeom prst="rect">
              <a:avLst/>
            </a:prstGeom>
            <a:noFill/>
          </p:spPr>
          <p:txBody>
            <a:bodyPr wrap="square" rtlCol="0">
              <a:spAutoFit/>
            </a:bodyPr>
            <a:lstStyle/>
            <a:p>
              <a:pPr algn="ctr"/>
              <a:r>
                <a:rPr lang="en-IN" sz="1400" dirty="0"/>
                <a:t>13</a:t>
              </a:r>
            </a:p>
          </p:txBody>
        </p:sp>
        <p:sp>
          <p:nvSpPr>
            <p:cNvPr id="47" name="TextBox 46">
              <a:extLst>
                <a:ext uri="{FF2B5EF4-FFF2-40B4-BE49-F238E27FC236}">
                  <a16:creationId xmlns:a16="http://schemas.microsoft.com/office/drawing/2014/main" id="{ACCE43FE-C003-4F31-87D2-71170D3890B9}"/>
                </a:ext>
              </a:extLst>
            </p:cNvPr>
            <p:cNvSpPr txBox="1"/>
            <p:nvPr/>
          </p:nvSpPr>
          <p:spPr>
            <a:xfrm>
              <a:off x="3246672" y="2988913"/>
              <a:ext cx="439614" cy="307777"/>
            </a:xfrm>
            <a:prstGeom prst="rect">
              <a:avLst/>
            </a:prstGeom>
            <a:noFill/>
          </p:spPr>
          <p:txBody>
            <a:bodyPr wrap="square" rtlCol="0">
              <a:spAutoFit/>
            </a:bodyPr>
            <a:lstStyle/>
            <a:p>
              <a:pPr algn="ctr"/>
              <a:r>
                <a:rPr lang="en-IN" sz="1400" dirty="0"/>
                <a:t>16</a:t>
              </a:r>
            </a:p>
          </p:txBody>
        </p:sp>
        <p:sp>
          <p:nvSpPr>
            <p:cNvPr id="48" name="TextBox 47">
              <a:extLst>
                <a:ext uri="{FF2B5EF4-FFF2-40B4-BE49-F238E27FC236}">
                  <a16:creationId xmlns:a16="http://schemas.microsoft.com/office/drawing/2014/main" id="{36DA33C6-DA28-4B42-9327-BFB7B9585656}"/>
                </a:ext>
              </a:extLst>
            </p:cNvPr>
            <p:cNvSpPr txBox="1"/>
            <p:nvPr/>
          </p:nvSpPr>
          <p:spPr>
            <a:xfrm>
              <a:off x="4547932" y="3011901"/>
              <a:ext cx="439614" cy="307777"/>
            </a:xfrm>
            <a:prstGeom prst="rect">
              <a:avLst/>
            </a:prstGeom>
            <a:noFill/>
          </p:spPr>
          <p:txBody>
            <a:bodyPr wrap="square" rtlCol="0">
              <a:spAutoFit/>
            </a:bodyPr>
            <a:lstStyle/>
            <a:p>
              <a:pPr algn="ctr"/>
              <a:r>
                <a:rPr lang="en-IN" sz="1400" dirty="0"/>
                <a:t>-</a:t>
              </a:r>
            </a:p>
          </p:txBody>
        </p:sp>
        <p:sp>
          <p:nvSpPr>
            <p:cNvPr id="49" name="TextBox 48">
              <a:extLst>
                <a:ext uri="{FF2B5EF4-FFF2-40B4-BE49-F238E27FC236}">
                  <a16:creationId xmlns:a16="http://schemas.microsoft.com/office/drawing/2014/main" id="{71845B1B-B8C9-49D3-AB41-AB6EB9BC94F2}"/>
                </a:ext>
              </a:extLst>
            </p:cNvPr>
            <p:cNvSpPr txBox="1"/>
            <p:nvPr/>
          </p:nvSpPr>
          <p:spPr>
            <a:xfrm>
              <a:off x="5629008" y="3009925"/>
              <a:ext cx="439614" cy="307777"/>
            </a:xfrm>
            <a:prstGeom prst="rect">
              <a:avLst/>
            </a:prstGeom>
            <a:noFill/>
          </p:spPr>
          <p:txBody>
            <a:bodyPr wrap="square" rtlCol="0">
              <a:spAutoFit/>
            </a:bodyPr>
            <a:lstStyle/>
            <a:p>
              <a:pPr algn="ctr"/>
              <a:r>
                <a:rPr lang="en-IN" sz="1400" dirty="0"/>
                <a:t>13</a:t>
              </a:r>
            </a:p>
          </p:txBody>
        </p:sp>
        <p:sp>
          <p:nvSpPr>
            <p:cNvPr id="51" name="TextBox 50">
              <a:extLst>
                <a:ext uri="{FF2B5EF4-FFF2-40B4-BE49-F238E27FC236}">
                  <a16:creationId xmlns:a16="http://schemas.microsoft.com/office/drawing/2014/main" id="{87917076-7DE7-49C4-99ED-4BB9C8EE8FE5}"/>
                </a:ext>
              </a:extLst>
            </p:cNvPr>
            <p:cNvSpPr txBox="1"/>
            <p:nvPr/>
          </p:nvSpPr>
          <p:spPr>
            <a:xfrm>
              <a:off x="1890919" y="3385149"/>
              <a:ext cx="707778" cy="307777"/>
            </a:xfrm>
            <a:prstGeom prst="rect">
              <a:avLst/>
            </a:prstGeom>
            <a:noFill/>
          </p:spPr>
          <p:txBody>
            <a:bodyPr wrap="square" rtlCol="0">
              <a:spAutoFit/>
            </a:bodyPr>
            <a:lstStyle/>
            <a:p>
              <a:pPr algn="ctr"/>
              <a:r>
                <a:rPr lang="en-IN" sz="1400" dirty="0"/>
                <a:t>0.0005</a:t>
              </a:r>
            </a:p>
          </p:txBody>
        </p:sp>
        <p:sp>
          <p:nvSpPr>
            <p:cNvPr id="52" name="TextBox 51">
              <a:extLst>
                <a:ext uri="{FF2B5EF4-FFF2-40B4-BE49-F238E27FC236}">
                  <a16:creationId xmlns:a16="http://schemas.microsoft.com/office/drawing/2014/main" id="{32AF4643-DA0F-4E30-96E6-C78BF98A4B12}"/>
                </a:ext>
              </a:extLst>
            </p:cNvPr>
            <p:cNvSpPr txBox="1"/>
            <p:nvPr/>
          </p:nvSpPr>
          <p:spPr>
            <a:xfrm>
              <a:off x="3095468" y="3379176"/>
              <a:ext cx="707778" cy="307777"/>
            </a:xfrm>
            <a:prstGeom prst="rect">
              <a:avLst/>
            </a:prstGeom>
            <a:noFill/>
          </p:spPr>
          <p:txBody>
            <a:bodyPr wrap="square" rtlCol="0">
              <a:spAutoFit/>
            </a:bodyPr>
            <a:lstStyle/>
            <a:p>
              <a:pPr algn="ctr"/>
              <a:r>
                <a:rPr lang="en-IN" sz="1400" dirty="0"/>
                <a:t>0.001</a:t>
              </a:r>
            </a:p>
          </p:txBody>
        </p:sp>
        <p:sp>
          <p:nvSpPr>
            <p:cNvPr id="53" name="TextBox 52">
              <a:extLst>
                <a:ext uri="{FF2B5EF4-FFF2-40B4-BE49-F238E27FC236}">
                  <a16:creationId xmlns:a16="http://schemas.microsoft.com/office/drawing/2014/main" id="{97750688-8871-4C69-9E07-CC180737394D}"/>
                </a:ext>
              </a:extLst>
            </p:cNvPr>
            <p:cNvSpPr txBox="1"/>
            <p:nvPr/>
          </p:nvSpPr>
          <p:spPr>
            <a:xfrm>
              <a:off x="4440961" y="3391094"/>
              <a:ext cx="707778" cy="307777"/>
            </a:xfrm>
            <a:prstGeom prst="rect">
              <a:avLst/>
            </a:prstGeom>
            <a:noFill/>
          </p:spPr>
          <p:txBody>
            <a:bodyPr wrap="square" rtlCol="0">
              <a:spAutoFit/>
            </a:bodyPr>
            <a:lstStyle/>
            <a:p>
              <a:pPr algn="ctr"/>
              <a:r>
                <a:rPr lang="en-IN" sz="1400" dirty="0"/>
                <a:t>0.001</a:t>
              </a:r>
            </a:p>
          </p:txBody>
        </p:sp>
        <p:sp>
          <p:nvSpPr>
            <p:cNvPr id="55" name="TextBox 54">
              <a:extLst>
                <a:ext uri="{FF2B5EF4-FFF2-40B4-BE49-F238E27FC236}">
                  <a16:creationId xmlns:a16="http://schemas.microsoft.com/office/drawing/2014/main" id="{A1AE57CB-B462-4FE3-9C73-587CC435F9E7}"/>
                </a:ext>
              </a:extLst>
            </p:cNvPr>
            <p:cNvSpPr txBox="1"/>
            <p:nvPr/>
          </p:nvSpPr>
          <p:spPr>
            <a:xfrm>
              <a:off x="5506375" y="3391170"/>
              <a:ext cx="707778" cy="307777"/>
            </a:xfrm>
            <a:prstGeom prst="rect">
              <a:avLst/>
            </a:prstGeom>
            <a:noFill/>
          </p:spPr>
          <p:txBody>
            <a:bodyPr wrap="square" rtlCol="0">
              <a:spAutoFit/>
            </a:bodyPr>
            <a:lstStyle/>
            <a:p>
              <a:pPr algn="ctr"/>
              <a:r>
                <a:rPr lang="en-IN" sz="1400" dirty="0"/>
                <a:t>0.001</a:t>
              </a:r>
            </a:p>
          </p:txBody>
        </p:sp>
        <p:sp>
          <p:nvSpPr>
            <p:cNvPr id="58" name="TextBox 57">
              <a:extLst>
                <a:ext uri="{FF2B5EF4-FFF2-40B4-BE49-F238E27FC236}">
                  <a16:creationId xmlns:a16="http://schemas.microsoft.com/office/drawing/2014/main" id="{014BB910-C688-40E2-B517-C890032CF28E}"/>
                </a:ext>
              </a:extLst>
            </p:cNvPr>
            <p:cNvSpPr txBox="1"/>
            <p:nvPr/>
          </p:nvSpPr>
          <p:spPr>
            <a:xfrm>
              <a:off x="1823653" y="3720709"/>
              <a:ext cx="707778" cy="307777"/>
            </a:xfrm>
            <a:prstGeom prst="rect">
              <a:avLst/>
            </a:prstGeom>
            <a:noFill/>
          </p:spPr>
          <p:txBody>
            <a:bodyPr wrap="square" rtlCol="0">
              <a:spAutoFit/>
            </a:bodyPr>
            <a:lstStyle/>
            <a:p>
              <a:pPr algn="ctr"/>
              <a:r>
                <a:rPr lang="en-IN" sz="1400" dirty="0"/>
                <a:t>32</a:t>
              </a:r>
            </a:p>
          </p:txBody>
        </p:sp>
        <p:sp>
          <p:nvSpPr>
            <p:cNvPr id="59" name="TextBox 58">
              <a:extLst>
                <a:ext uri="{FF2B5EF4-FFF2-40B4-BE49-F238E27FC236}">
                  <a16:creationId xmlns:a16="http://schemas.microsoft.com/office/drawing/2014/main" id="{EBB913A4-7CFE-421F-BED7-2CA674617DF7}"/>
                </a:ext>
              </a:extLst>
            </p:cNvPr>
            <p:cNvSpPr txBox="1"/>
            <p:nvPr/>
          </p:nvSpPr>
          <p:spPr>
            <a:xfrm>
              <a:off x="3074889" y="3723086"/>
              <a:ext cx="707778" cy="307777"/>
            </a:xfrm>
            <a:prstGeom prst="rect">
              <a:avLst/>
            </a:prstGeom>
            <a:noFill/>
          </p:spPr>
          <p:txBody>
            <a:bodyPr wrap="square" rtlCol="0">
              <a:spAutoFit/>
            </a:bodyPr>
            <a:lstStyle/>
            <a:p>
              <a:pPr algn="ctr"/>
              <a:r>
                <a:rPr lang="en-IN" sz="1400" dirty="0"/>
                <a:t>32</a:t>
              </a:r>
            </a:p>
          </p:txBody>
        </p:sp>
        <p:sp>
          <p:nvSpPr>
            <p:cNvPr id="60" name="TextBox 59">
              <a:extLst>
                <a:ext uri="{FF2B5EF4-FFF2-40B4-BE49-F238E27FC236}">
                  <a16:creationId xmlns:a16="http://schemas.microsoft.com/office/drawing/2014/main" id="{EA9DFE75-F8AF-4CA8-9A52-AF95ABBE1A51}"/>
                </a:ext>
              </a:extLst>
            </p:cNvPr>
            <p:cNvSpPr txBox="1"/>
            <p:nvPr/>
          </p:nvSpPr>
          <p:spPr>
            <a:xfrm>
              <a:off x="4354659" y="3734829"/>
              <a:ext cx="707778" cy="307777"/>
            </a:xfrm>
            <a:prstGeom prst="rect">
              <a:avLst/>
            </a:prstGeom>
            <a:noFill/>
          </p:spPr>
          <p:txBody>
            <a:bodyPr wrap="square" rtlCol="0">
              <a:spAutoFit/>
            </a:bodyPr>
            <a:lstStyle/>
            <a:p>
              <a:pPr algn="ctr"/>
              <a:r>
                <a:rPr lang="en-IN" sz="1400" dirty="0"/>
                <a:t>32</a:t>
              </a:r>
            </a:p>
          </p:txBody>
        </p:sp>
        <p:sp>
          <p:nvSpPr>
            <p:cNvPr id="61" name="TextBox 60">
              <a:extLst>
                <a:ext uri="{FF2B5EF4-FFF2-40B4-BE49-F238E27FC236}">
                  <a16:creationId xmlns:a16="http://schemas.microsoft.com/office/drawing/2014/main" id="{B9B830F5-63FC-4A49-9A9D-2514B586D3EF}"/>
                </a:ext>
              </a:extLst>
            </p:cNvPr>
            <p:cNvSpPr txBox="1"/>
            <p:nvPr/>
          </p:nvSpPr>
          <p:spPr>
            <a:xfrm>
              <a:off x="5489490" y="3719409"/>
              <a:ext cx="707778" cy="307777"/>
            </a:xfrm>
            <a:prstGeom prst="rect">
              <a:avLst/>
            </a:prstGeom>
            <a:noFill/>
          </p:spPr>
          <p:txBody>
            <a:bodyPr wrap="square" rtlCol="0">
              <a:spAutoFit/>
            </a:bodyPr>
            <a:lstStyle/>
            <a:p>
              <a:pPr algn="ctr"/>
              <a:r>
                <a:rPr lang="en-IN" sz="1400" dirty="0"/>
                <a:t>64</a:t>
              </a:r>
            </a:p>
          </p:txBody>
        </p:sp>
        <p:sp>
          <p:nvSpPr>
            <p:cNvPr id="62" name="TextBox 61">
              <a:extLst>
                <a:ext uri="{FF2B5EF4-FFF2-40B4-BE49-F238E27FC236}">
                  <a16:creationId xmlns:a16="http://schemas.microsoft.com/office/drawing/2014/main" id="{9510E4AA-29AE-43A7-8ED4-0005D7E4363D}"/>
                </a:ext>
              </a:extLst>
            </p:cNvPr>
            <p:cNvSpPr txBox="1"/>
            <p:nvPr/>
          </p:nvSpPr>
          <p:spPr>
            <a:xfrm>
              <a:off x="1813986" y="4235953"/>
              <a:ext cx="707778" cy="307777"/>
            </a:xfrm>
            <a:prstGeom prst="rect">
              <a:avLst/>
            </a:prstGeom>
            <a:noFill/>
          </p:spPr>
          <p:txBody>
            <a:bodyPr wrap="square" rtlCol="0">
              <a:spAutoFit/>
            </a:bodyPr>
            <a:lstStyle/>
            <a:p>
              <a:pPr algn="ctr"/>
              <a:r>
                <a:rPr lang="en-IN" sz="1400" dirty="0"/>
                <a:t>NA</a:t>
              </a:r>
            </a:p>
          </p:txBody>
        </p:sp>
        <p:sp>
          <p:nvSpPr>
            <p:cNvPr id="63" name="TextBox 62">
              <a:extLst>
                <a:ext uri="{FF2B5EF4-FFF2-40B4-BE49-F238E27FC236}">
                  <a16:creationId xmlns:a16="http://schemas.microsoft.com/office/drawing/2014/main" id="{3DBE8802-4902-42C3-B9A8-FB0B1DF4BA0E}"/>
                </a:ext>
              </a:extLst>
            </p:cNvPr>
            <p:cNvSpPr txBox="1"/>
            <p:nvPr/>
          </p:nvSpPr>
          <p:spPr>
            <a:xfrm>
              <a:off x="3074785" y="4231018"/>
              <a:ext cx="707778" cy="307777"/>
            </a:xfrm>
            <a:prstGeom prst="rect">
              <a:avLst/>
            </a:prstGeom>
            <a:noFill/>
          </p:spPr>
          <p:txBody>
            <a:bodyPr wrap="square" rtlCol="0">
              <a:spAutoFit/>
            </a:bodyPr>
            <a:lstStyle/>
            <a:p>
              <a:pPr algn="ctr"/>
              <a:r>
                <a:rPr lang="en-IN" sz="1400" dirty="0"/>
                <a:t>NA</a:t>
              </a:r>
            </a:p>
          </p:txBody>
        </p:sp>
        <p:sp>
          <p:nvSpPr>
            <p:cNvPr id="64" name="TextBox 63">
              <a:extLst>
                <a:ext uri="{FF2B5EF4-FFF2-40B4-BE49-F238E27FC236}">
                  <a16:creationId xmlns:a16="http://schemas.microsoft.com/office/drawing/2014/main" id="{D41B4C29-5135-4DD0-8DF5-B64B0A3655D6}"/>
                </a:ext>
              </a:extLst>
            </p:cNvPr>
            <p:cNvSpPr txBox="1"/>
            <p:nvPr/>
          </p:nvSpPr>
          <p:spPr>
            <a:xfrm>
              <a:off x="5474818" y="4215888"/>
              <a:ext cx="707778" cy="307777"/>
            </a:xfrm>
            <a:prstGeom prst="rect">
              <a:avLst/>
            </a:prstGeom>
            <a:noFill/>
          </p:spPr>
          <p:txBody>
            <a:bodyPr wrap="square" rtlCol="0">
              <a:spAutoFit/>
            </a:bodyPr>
            <a:lstStyle/>
            <a:p>
              <a:pPr algn="ctr"/>
              <a:r>
                <a:rPr lang="en-IN" sz="1400" dirty="0"/>
                <a:t>NA</a:t>
              </a:r>
            </a:p>
          </p:txBody>
        </p:sp>
        <p:sp>
          <p:nvSpPr>
            <p:cNvPr id="65" name="TextBox 64">
              <a:extLst>
                <a:ext uri="{FF2B5EF4-FFF2-40B4-BE49-F238E27FC236}">
                  <a16:creationId xmlns:a16="http://schemas.microsoft.com/office/drawing/2014/main" id="{94C8BDD0-9B68-4EAF-BC65-C4DE8EE50080}"/>
                </a:ext>
              </a:extLst>
            </p:cNvPr>
            <p:cNvSpPr txBox="1"/>
            <p:nvPr/>
          </p:nvSpPr>
          <p:spPr>
            <a:xfrm>
              <a:off x="4325243" y="4235398"/>
              <a:ext cx="849431" cy="307777"/>
            </a:xfrm>
            <a:prstGeom prst="rect">
              <a:avLst/>
            </a:prstGeom>
            <a:noFill/>
          </p:spPr>
          <p:txBody>
            <a:bodyPr wrap="square" rtlCol="0">
              <a:spAutoFit/>
            </a:bodyPr>
            <a:lstStyle/>
            <a:p>
              <a:pPr algn="ctr"/>
              <a:r>
                <a:rPr lang="en-IN" sz="1400" dirty="0"/>
                <a:t>VGG-Net</a:t>
              </a:r>
            </a:p>
          </p:txBody>
        </p:sp>
        <p:sp>
          <p:nvSpPr>
            <p:cNvPr id="66" name="TextBox 65">
              <a:extLst>
                <a:ext uri="{FF2B5EF4-FFF2-40B4-BE49-F238E27FC236}">
                  <a16:creationId xmlns:a16="http://schemas.microsoft.com/office/drawing/2014/main" id="{60559C64-3903-4138-933F-81818FC5D0F0}"/>
                </a:ext>
              </a:extLst>
            </p:cNvPr>
            <p:cNvSpPr txBox="1"/>
            <p:nvPr/>
          </p:nvSpPr>
          <p:spPr>
            <a:xfrm>
              <a:off x="1805918" y="4601557"/>
              <a:ext cx="707778" cy="307777"/>
            </a:xfrm>
            <a:prstGeom prst="rect">
              <a:avLst/>
            </a:prstGeom>
            <a:noFill/>
          </p:spPr>
          <p:txBody>
            <a:bodyPr wrap="square" rtlCol="0">
              <a:spAutoFit/>
            </a:bodyPr>
            <a:lstStyle/>
            <a:p>
              <a:pPr algn="ctr"/>
              <a:r>
                <a:rPr lang="en-IN" sz="1400" dirty="0"/>
                <a:t>1000</a:t>
              </a:r>
            </a:p>
          </p:txBody>
        </p:sp>
        <p:sp>
          <p:nvSpPr>
            <p:cNvPr id="67" name="TextBox 66">
              <a:extLst>
                <a:ext uri="{FF2B5EF4-FFF2-40B4-BE49-F238E27FC236}">
                  <a16:creationId xmlns:a16="http://schemas.microsoft.com/office/drawing/2014/main" id="{7C5710A8-16E2-4C42-A1B5-AD31FA84DD5E}"/>
                </a:ext>
              </a:extLst>
            </p:cNvPr>
            <p:cNvSpPr txBox="1"/>
            <p:nvPr/>
          </p:nvSpPr>
          <p:spPr>
            <a:xfrm>
              <a:off x="3047841" y="4602392"/>
              <a:ext cx="707778" cy="307777"/>
            </a:xfrm>
            <a:prstGeom prst="rect">
              <a:avLst/>
            </a:prstGeom>
            <a:noFill/>
          </p:spPr>
          <p:txBody>
            <a:bodyPr wrap="square" rtlCol="0">
              <a:spAutoFit/>
            </a:bodyPr>
            <a:lstStyle/>
            <a:p>
              <a:pPr algn="ctr"/>
              <a:r>
                <a:rPr lang="en-IN" sz="1400" dirty="0"/>
                <a:t>1000</a:t>
              </a:r>
            </a:p>
          </p:txBody>
        </p:sp>
        <p:sp>
          <p:nvSpPr>
            <p:cNvPr id="68" name="TextBox 67">
              <a:extLst>
                <a:ext uri="{FF2B5EF4-FFF2-40B4-BE49-F238E27FC236}">
                  <a16:creationId xmlns:a16="http://schemas.microsoft.com/office/drawing/2014/main" id="{7E39683A-3611-4878-BC58-50FF979CDDB9}"/>
                </a:ext>
              </a:extLst>
            </p:cNvPr>
            <p:cNvSpPr txBox="1"/>
            <p:nvPr/>
          </p:nvSpPr>
          <p:spPr>
            <a:xfrm>
              <a:off x="4381288" y="4587367"/>
              <a:ext cx="707778" cy="307777"/>
            </a:xfrm>
            <a:prstGeom prst="rect">
              <a:avLst/>
            </a:prstGeom>
            <a:noFill/>
          </p:spPr>
          <p:txBody>
            <a:bodyPr wrap="square" rtlCol="0">
              <a:spAutoFit/>
            </a:bodyPr>
            <a:lstStyle/>
            <a:p>
              <a:pPr algn="ctr"/>
              <a:r>
                <a:rPr lang="en-IN" sz="1400" dirty="0"/>
                <a:t>1000</a:t>
              </a:r>
            </a:p>
          </p:txBody>
        </p:sp>
        <p:sp>
          <p:nvSpPr>
            <p:cNvPr id="69" name="TextBox 68">
              <a:extLst>
                <a:ext uri="{FF2B5EF4-FFF2-40B4-BE49-F238E27FC236}">
                  <a16:creationId xmlns:a16="http://schemas.microsoft.com/office/drawing/2014/main" id="{84A43205-2518-4DFB-BCDF-23F5BA534D5F}"/>
                </a:ext>
              </a:extLst>
            </p:cNvPr>
            <p:cNvSpPr txBox="1"/>
            <p:nvPr/>
          </p:nvSpPr>
          <p:spPr>
            <a:xfrm>
              <a:off x="5454415" y="4598979"/>
              <a:ext cx="707778" cy="307777"/>
            </a:xfrm>
            <a:prstGeom prst="rect">
              <a:avLst/>
            </a:prstGeom>
            <a:noFill/>
          </p:spPr>
          <p:txBody>
            <a:bodyPr wrap="square" rtlCol="0">
              <a:spAutoFit/>
            </a:bodyPr>
            <a:lstStyle/>
            <a:p>
              <a:pPr algn="ctr"/>
              <a:r>
                <a:rPr lang="en-IN" sz="1400" dirty="0"/>
                <a:t>1000</a:t>
              </a:r>
            </a:p>
          </p:txBody>
        </p:sp>
        <p:sp>
          <p:nvSpPr>
            <p:cNvPr id="70" name="TextBox 69">
              <a:extLst>
                <a:ext uri="{FF2B5EF4-FFF2-40B4-BE49-F238E27FC236}">
                  <a16:creationId xmlns:a16="http://schemas.microsoft.com/office/drawing/2014/main" id="{E467F842-4F21-4BEF-A3F7-F766CF2E0016}"/>
                </a:ext>
              </a:extLst>
            </p:cNvPr>
            <p:cNvSpPr txBox="1"/>
            <p:nvPr/>
          </p:nvSpPr>
          <p:spPr>
            <a:xfrm>
              <a:off x="5463395" y="4930258"/>
              <a:ext cx="707778" cy="307777"/>
            </a:xfrm>
            <a:prstGeom prst="rect">
              <a:avLst/>
            </a:prstGeom>
            <a:noFill/>
          </p:spPr>
          <p:txBody>
            <a:bodyPr wrap="square" rtlCol="0">
              <a:spAutoFit/>
            </a:bodyPr>
            <a:lstStyle/>
            <a:p>
              <a:pPr algn="ctr"/>
              <a:r>
                <a:rPr lang="en-IN" sz="1400" dirty="0"/>
                <a:t>6</a:t>
              </a:r>
            </a:p>
          </p:txBody>
        </p:sp>
        <p:sp>
          <p:nvSpPr>
            <p:cNvPr id="71" name="TextBox 70">
              <a:extLst>
                <a:ext uri="{FF2B5EF4-FFF2-40B4-BE49-F238E27FC236}">
                  <a16:creationId xmlns:a16="http://schemas.microsoft.com/office/drawing/2014/main" id="{A7A745D3-4173-4CDB-9363-E43FDDAE6C9C}"/>
                </a:ext>
              </a:extLst>
            </p:cNvPr>
            <p:cNvSpPr txBox="1"/>
            <p:nvPr/>
          </p:nvSpPr>
          <p:spPr>
            <a:xfrm>
              <a:off x="4325243" y="4943303"/>
              <a:ext cx="707778" cy="307777"/>
            </a:xfrm>
            <a:prstGeom prst="rect">
              <a:avLst/>
            </a:prstGeom>
            <a:noFill/>
          </p:spPr>
          <p:txBody>
            <a:bodyPr wrap="square" rtlCol="0">
              <a:spAutoFit/>
            </a:bodyPr>
            <a:lstStyle/>
            <a:p>
              <a:pPr algn="ctr"/>
              <a:r>
                <a:rPr lang="en-IN" sz="1400" dirty="0"/>
                <a:t>21</a:t>
              </a:r>
            </a:p>
          </p:txBody>
        </p:sp>
        <p:sp>
          <p:nvSpPr>
            <p:cNvPr id="72" name="TextBox 71">
              <a:extLst>
                <a:ext uri="{FF2B5EF4-FFF2-40B4-BE49-F238E27FC236}">
                  <a16:creationId xmlns:a16="http://schemas.microsoft.com/office/drawing/2014/main" id="{42A3EA79-2CCF-4CD6-8A6F-B3B8BF148032}"/>
                </a:ext>
              </a:extLst>
            </p:cNvPr>
            <p:cNvSpPr txBox="1"/>
            <p:nvPr/>
          </p:nvSpPr>
          <p:spPr>
            <a:xfrm>
              <a:off x="3085729" y="4929560"/>
              <a:ext cx="707778" cy="307777"/>
            </a:xfrm>
            <a:prstGeom prst="rect">
              <a:avLst/>
            </a:prstGeom>
            <a:noFill/>
          </p:spPr>
          <p:txBody>
            <a:bodyPr wrap="square" rtlCol="0">
              <a:spAutoFit/>
            </a:bodyPr>
            <a:lstStyle/>
            <a:p>
              <a:pPr algn="ctr"/>
              <a:r>
                <a:rPr lang="en-IN" sz="1400" dirty="0"/>
                <a:t>21</a:t>
              </a:r>
            </a:p>
          </p:txBody>
        </p:sp>
        <p:sp>
          <p:nvSpPr>
            <p:cNvPr id="73" name="TextBox 72">
              <a:extLst>
                <a:ext uri="{FF2B5EF4-FFF2-40B4-BE49-F238E27FC236}">
                  <a16:creationId xmlns:a16="http://schemas.microsoft.com/office/drawing/2014/main" id="{3CFAF8B9-DF68-44E2-B67A-6D5EED6150FB}"/>
                </a:ext>
              </a:extLst>
            </p:cNvPr>
            <p:cNvSpPr txBox="1"/>
            <p:nvPr/>
          </p:nvSpPr>
          <p:spPr>
            <a:xfrm>
              <a:off x="1796401" y="4922723"/>
              <a:ext cx="707778" cy="307777"/>
            </a:xfrm>
            <a:prstGeom prst="rect">
              <a:avLst/>
            </a:prstGeom>
            <a:noFill/>
          </p:spPr>
          <p:txBody>
            <a:bodyPr wrap="square" rtlCol="0">
              <a:spAutoFit/>
            </a:bodyPr>
            <a:lstStyle/>
            <a:p>
              <a:pPr algn="ctr"/>
              <a:r>
                <a:rPr lang="en-IN" sz="1400" dirty="0"/>
                <a:t>12</a:t>
              </a:r>
            </a:p>
          </p:txBody>
        </p:sp>
        <p:sp>
          <p:nvSpPr>
            <p:cNvPr id="74" name="TextBox 73">
              <a:extLst>
                <a:ext uri="{FF2B5EF4-FFF2-40B4-BE49-F238E27FC236}">
                  <a16:creationId xmlns:a16="http://schemas.microsoft.com/office/drawing/2014/main" id="{C8FE2058-FB3C-4CD1-B6D2-4037A2C6336F}"/>
                </a:ext>
              </a:extLst>
            </p:cNvPr>
            <p:cNvSpPr txBox="1"/>
            <p:nvPr/>
          </p:nvSpPr>
          <p:spPr>
            <a:xfrm>
              <a:off x="1807392" y="5437088"/>
              <a:ext cx="707778" cy="307777"/>
            </a:xfrm>
            <a:prstGeom prst="rect">
              <a:avLst/>
            </a:prstGeom>
            <a:noFill/>
          </p:spPr>
          <p:txBody>
            <a:bodyPr wrap="square" rtlCol="0">
              <a:spAutoFit/>
            </a:bodyPr>
            <a:lstStyle/>
            <a:p>
              <a:pPr algn="ctr"/>
              <a:r>
                <a:rPr lang="en-IN" sz="1400" dirty="0"/>
                <a:t>80%</a:t>
              </a:r>
            </a:p>
          </p:txBody>
        </p:sp>
        <p:sp>
          <p:nvSpPr>
            <p:cNvPr id="75" name="TextBox 74">
              <a:extLst>
                <a:ext uri="{FF2B5EF4-FFF2-40B4-BE49-F238E27FC236}">
                  <a16:creationId xmlns:a16="http://schemas.microsoft.com/office/drawing/2014/main" id="{52C6FB58-1978-40D7-A9E8-E802307A2821}"/>
                </a:ext>
              </a:extLst>
            </p:cNvPr>
            <p:cNvSpPr txBox="1"/>
            <p:nvPr/>
          </p:nvSpPr>
          <p:spPr>
            <a:xfrm>
              <a:off x="3076943" y="5432153"/>
              <a:ext cx="707778" cy="307777"/>
            </a:xfrm>
            <a:prstGeom prst="rect">
              <a:avLst/>
            </a:prstGeom>
            <a:noFill/>
          </p:spPr>
          <p:txBody>
            <a:bodyPr wrap="square" rtlCol="0">
              <a:spAutoFit/>
            </a:bodyPr>
            <a:lstStyle/>
            <a:p>
              <a:pPr algn="ctr"/>
              <a:r>
                <a:rPr lang="en-IN" sz="1400" dirty="0"/>
                <a:t>60%</a:t>
              </a:r>
            </a:p>
          </p:txBody>
        </p:sp>
        <p:sp>
          <p:nvSpPr>
            <p:cNvPr id="76" name="TextBox 75">
              <a:extLst>
                <a:ext uri="{FF2B5EF4-FFF2-40B4-BE49-F238E27FC236}">
                  <a16:creationId xmlns:a16="http://schemas.microsoft.com/office/drawing/2014/main" id="{0D3D88D4-66E0-4BF5-B0C3-C90B7A60BF42}"/>
                </a:ext>
              </a:extLst>
            </p:cNvPr>
            <p:cNvSpPr txBox="1"/>
            <p:nvPr/>
          </p:nvSpPr>
          <p:spPr>
            <a:xfrm>
              <a:off x="4356607" y="5427156"/>
              <a:ext cx="707778" cy="307777"/>
            </a:xfrm>
            <a:prstGeom prst="rect">
              <a:avLst/>
            </a:prstGeom>
            <a:noFill/>
          </p:spPr>
          <p:txBody>
            <a:bodyPr wrap="square" rtlCol="0">
              <a:spAutoFit/>
            </a:bodyPr>
            <a:lstStyle/>
            <a:p>
              <a:pPr algn="ctr"/>
              <a:r>
                <a:rPr lang="en-IN" sz="1400" dirty="0"/>
                <a:t>60%</a:t>
              </a:r>
            </a:p>
          </p:txBody>
        </p:sp>
        <p:sp>
          <p:nvSpPr>
            <p:cNvPr id="77" name="TextBox 76">
              <a:extLst>
                <a:ext uri="{FF2B5EF4-FFF2-40B4-BE49-F238E27FC236}">
                  <a16:creationId xmlns:a16="http://schemas.microsoft.com/office/drawing/2014/main" id="{3F7696D9-1EB5-4E81-AD9C-148CAD8CE109}"/>
                </a:ext>
              </a:extLst>
            </p:cNvPr>
            <p:cNvSpPr txBox="1"/>
            <p:nvPr/>
          </p:nvSpPr>
          <p:spPr>
            <a:xfrm>
              <a:off x="5488376" y="5440530"/>
              <a:ext cx="707778" cy="307777"/>
            </a:xfrm>
            <a:prstGeom prst="rect">
              <a:avLst/>
            </a:prstGeom>
            <a:noFill/>
          </p:spPr>
          <p:txBody>
            <a:bodyPr wrap="square" rtlCol="0">
              <a:spAutoFit/>
            </a:bodyPr>
            <a:lstStyle/>
            <a:p>
              <a:pPr algn="ctr"/>
              <a:r>
                <a:rPr lang="en-IN" sz="1400" dirty="0"/>
                <a:t>91%</a:t>
              </a:r>
            </a:p>
          </p:txBody>
        </p:sp>
        <p:sp>
          <p:nvSpPr>
            <p:cNvPr id="42" name="Rectangle 41">
              <a:extLst>
                <a:ext uri="{FF2B5EF4-FFF2-40B4-BE49-F238E27FC236}">
                  <a16:creationId xmlns:a16="http://schemas.microsoft.com/office/drawing/2014/main" id="{7406339A-667A-4F8E-B481-12436F7D2A4E}"/>
                </a:ext>
              </a:extLst>
            </p:cNvPr>
            <p:cNvSpPr/>
            <p:nvPr/>
          </p:nvSpPr>
          <p:spPr>
            <a:xfrm>
              <a:off x="5274041" y="1988319"/>
              <a:ext cx="1108396" cy="3782552"/>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 name="TextBox 7">
            <a:extLst>
              <a:ext uri="{FF2B5EF4-FFF2-40B4-BE49-F238E27FC236}">
                <a16:creationId xmlns:a16="http://schemas.microsoft.com/office/drawing/2014/main" id="{73830A48-C6A0-44E0-BE9B-3072D5F2FBD3}"/>
              </a:ext>
            </a:extLst>
          </p:cNvPr>
          <p:cNvSpPr txBox="1"/>
          <p:nvPr/>
        </p:nvSpPr>
        <p:spPr>
          <a:xfrm>
            <a:off x="830420" y="5796360"/>
            <a:ext cx="6252750" cy="323165"/>
          </a:xfrm>
          <a:prstGeom prst="rect">
            <a:avLst/>
          </a:prstGeom>
          <a:noFill/>
        </p:spPr>
        <p:txBody>
          <a:bodyPr wrap="square" rtlCol="0">
            <a:spAutoFit/>
          </a:bodyPr>
          <a:lstStyle/>
          <a:p>
            <a:pPr marL="285750" indent="-285750">
              <a:buClr>
                <a:schemeClr val="accent1">
                  <a:lumMod val="50000"/>
                </a:schemeClr>
              </a:buClr>
              <a:buFont typeface="Wingdings" panose="05000000000000000000" pitchFamily="2" charset="2"/>
              <a:buChar char="v"/>
            </a:pPr>
            <a:r>
              <a:rPr lang="en-US" sz="1500" dirty="0">
                <a:solidFill>
                  <a:schemeClr val="tx2"/>
                </a:solidFill>
              </a:rPr>
              <a:t>Model 4 seems to work best.</a:t>
            </a:r>
            <a:endParaRPr lang="en-IN" sz="1500" dirty="0">
              <a:solidFill>
                <a:schemeClr val="tx2"/>
              </a:solidFill>
            </a:endParaRPr>
          </a:p>
        </p:txBody>
      </p:sp>
    </p:spTree>
    <p:extLst>
      <p:ext uri="{BB962C8B-B14F-4D97-AF65-F5344CB8AC3E}">
        <p14:creationId xmlns:p14="http://schemas.microsoft.com/office/powerpoint/2010/main" val="286785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96536" y="140830"/>
            <a:ext cx="9144000" cy="729608"/>
          </a:xfrm>
        </p:spPr>
        <p:txBody>
          <a:bodyPr>
            <a:normAutofit/>
          </a:bodyPr>
          <a:lstStyle/>
          <a:p>
            <a:r>
              <a:rPr lang="en-US" b="1" dirty="0"/>
              <a:t>result</a:t>
            </a:r>
          </a:p>
        </p:txBody>
      </p:sp>
      <p:sp>
        <p:nvSpPr>
          <p:cNvPr id="11" name="Rectangle 2">
            <a:extLst>
              <a:ext uri="{FF2B5EF4-FFF2-40B4-BE49-F238E27FC236}">
                <a16:creationId xmlns:a16="http://schemas.microsoft.com/office/drawing/2014/main" id="{A9A0924C-C718-45EF-8355-F9357C546C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 name="Rectangle 4">
            <a:extLst>
              <a:ext uri="{FF2B5EF4-FFF2-40B4-BE49-F238E27FC236}">
                <a16:creationId xmlns:a16="http://schemas.microsoft.com/office/drawing/2014/main" id="{BBEC0CBA-98C2-4B38-813C-0FC6688A51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4">
            <a:extLst>
              <a:ext uri="{FF2B5EF4-FFF2-40B4-BE49-F238E27FC236}">
                <a16:creationId xmlns:a16="http://schemas.microsoft.com/office/drawing/2014/main" id="{AD7E43D6-FD24-4033-BE81-A61C74019E79}"/>
              </a:ext>
            </a:extLst>
          </p:cNvPr>
          <p:cNvSpPr>
            <a:spLocks noChangeArrowheads="1"/>
          </p:cNvSpPr>
          <p:nvPr/>
        </p:nvSpPr>
        <p:spPr bwMode="auto">
          <a:xfrm>
            <a:off x="534974" y="17575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15" name="Rectangle 6">
            <a:extLst>
              <a:ext uri="{FF2B5EF4-FFF2-40B4-BE49-F238E27FC236}">
                <a16:creationId xmlns:a16="http://schemas.microsoft.com/office/drawing/2014/main" id="{D93C8BB8-AE82-4C15-B1DE-8594B7A4E26C}"/>
              </a:ext>
            </a:extLst>
          </p:cNvPr>
          <p:cNvSpPr>
            <a:spLocks noChangeArrowheads="1"/>
          </p:cNvSpPr>
          <p:nvPr/>
        </p:nvSpPr>
        <p:spPr bwMode="auto">
          <a:xfrm>
            <a:off x="5263555" y="2060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grpSp>
        <p:nvGrpSpPr>
          <p:cNvPr id="23" name="Group 22">
            <a:extLst>
              <a:ext uri="{FF2B5EF4-FFF2-40B4-BE49-F238E27FC236}">
                <a16:creationId xmlns:a16="http://schemas.microsoft.com/office/drawing/2014/main" id="{CA2B2C64-F5E8-45A3-A2D7-BF794A5D8619}"/>
              </a:ext>
            </a:extLst>
          </p:cNvPr>
          <p:cNvGrpSpPr/>
          <p:nvPr/>
        </p:nvGrpSpPr>
        <p:grpSpPr>
          <a:xfrm>
            <a:off x="580163" y="1907134"/>
            <a:ext cx="9875801" cy="3685279"/>
            <a:chOff x="2177875" y="1249973"/>
            <a:chExt cx="8611626" cy="3824505"/>
          </a:xfrm>
        </p:grpSpPr>
        <p:sp>
          <p:nvSpPr>
            <p:cNvPr id="52" name="Title 1">
              <a:extLst>
                <a:ext uri="{FF2B5EF4-FFF2-40B4-BE49-F238E27FC236}">
                  <a16:creationId xmlns:a16="http://schemas.microsoft.com/office/drawing/2014/main" id="{74159731-9D67-402E-B358-BEF9382F4A29}"/>
                </a:ext>
              </a:extLst>
            </p:cNvPr>
            <p:cNvSpPr txBox="1">
              <a:spLocks/>
            </p:cNvSpPr>
            <p:nvPr/>
          </p:nvSpPr>
          <p:spPr>
            <a:xfrm>
              <a:off x="2177875" y="1280154"/>
              <a:ext cx="2995826" cy="3634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a:lstStyle>
            <a:p>
              <a:r>
                <a:rPr lang="en-US" sz="1600" b="1" dirty="0"/>
                <a:t>INPUT - TEST VIDEO 1 minute</a:t>
              </a:r>
            </a:p>
          </p:txBody>
        </p:sp>
        <p:sp>
          <p:nvSpPr>
            <p:cNvPr id="53" name="Arrow: Down 52">
              <a:extLst>
                <a:ext uri="{FF2B5EF4-FFF2-40B4-BE49-F238E27FC236}">
                  <a16:creationId xmlns:a16="http://schemas.microsoft.com/office/drawing/2014/main" id="{389B179E-4BE5-4A7F-A8B2-50F529473013}"/>
                </a:ext>
              </a:extLst>
            </p:cNvPr>
            <p:cNvSpPr/>
            <p:nvPr/>
          </p:nvSpPr>
          <p:spPr>
            <a:xfrm rot="16200000">
              <a:off x="6095194" y="2718063"/>
              <a:ext cx="249106" cy="5530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Title 1">
              <a:extLst>
                <a:ext uri="{FF2B5EF4-FFF2-40B4-BE49-F238E27FC236}">
                  <a16:creationId xmlns:a16="http://schemas.microsoft.com/office/drawing/2014/main" id="{968E5D12-D8A4-4191-A7C8-3BEBF734FB0A}"/>
                </a:ext>
              </a:extLst>
            </p:cNvPr>
            <p:cNvSpPr txBox="1">
              <a:spLocks/>
            </p:cNvSpPr>
            <p:nvPr/>
          </p:nvSpPr>
          <p:spPr>
            <a:xfrm>
              <a:off x="6984918" y="1249973"/>
              <a:ext cx="3628915" cy="3634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a:lstStyle>
            <a:p>
              <a:r>
                <a:rPr lang="en-US" sz="1600" b="1" dirty="0"/>
                <a:t>OUTPUT - FRAMES WiTH PROBABILITY SCORES</a:t>
              </a:r>
            </a:p>
          </p:txBody>
        </p:sp>
        <p:sp>
          <p:nvSpPr>
            <p:cNvPr id="16" name="Rectangle 15">
              <a:extLst>
                <a:ext uri="{FF2B5EF4-FFF2-40B4-BE49-F238E27FC236}">
                  <a16:creationId xmlns:a16="http://schemas.microsoft.com/office/drawing/2014/main" id="{6D6ED568-7DD5-4FCE-9571-10EC85608A05}"/>
                </a:ext>
              </a:extLst>
            </p:cNvPr>
            <p:cNvSpPr/>
            <p:nvPr/>
          </p:nvSpPr>
          <p:spPr>
            <a:xfrm>
              <a:off x="6984918" y="4825375"/>
              <a:ext cx="3763107" cy="24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Accuracy of the test 90%</a:t>
              </a:r>
            </a:p>
          </p:txBody>
        </p:sp>
        <p:pic>
          <p:nvPicPr>
            <p:cNvPr id="3" name="Picture 2">
              <a:extLst>
                <a:ext uri="{FF2B5EF4-FFF2-40B4-BE49-F238E27FC236}">
                  <a16:creationId xmlns:a16="http://schemas.microsoft.com/office/drawing/2014/main" id="{C53A364D-E3DC-4FCA-8D00-D903AEAD89AF}"/>
                </a:ext>
              </a:extLst>
            </p:cNvPr>
            <p:cNvPicPr>
              <a:picLocks noChangeAspect="1"/>
            </p:cNvPicPr>
            <p:nvPr/>
          </p:nvPicPr>
          <p:blipFill>
            <a:blip r:embed="rId2"/>
            <a:stretch>
              <a:fillRect/>
            </a:stretch>
          </p:blipFill>
          <p:spPr>
            <a:xfrm>
              <a:off x="2244506" y="1728884"/>
              <a:ext cx="1566388" cy="2531397"/>
            </a:xfrm>
            <a:prstGeom prst="rect">
              <a:avLst/>
            </a:prstGeom>
          </p:spPr>
        </p:pic>
        <p:pic>
          <p:nvPicPr>
            <p:cNvPr id="6" name="Picture 5">
              <a:extLst>
                <a:ext uri="{FF2B5EF4-FFF2-40B4-BE49-F238E27FC236}">
                  <a16:creationId xmlns:a16="http://schemas.microsoft.com/office/drawing/2014/main" id="{C30F847F-05E0-4FC4-B282-C7CA7B506794}"/>
                </a:ext>
              </a:extLst>
            </p:cNvPr>
            <p:cNvPicPr>
              <a:picLocks noChangeAspect="1"/>
            </p:cNvPicPr>
            <p:nvPr/>
          </p:nvPicPr>
          <p:blipFill>
            <a:blip r:embed="rId3"/>
            <a:stretch>
              <a:fillRect/>
            </a:stretch>
          </p:blipFill>
          <p:spPr>
            <a:xfrm>
              <a:off x="3994275" y="1728884"/>
              <a:ext cx="1783404" cy="2531394"/>
            </a:xfrm>
            <a:prstGeom prst="rect">
              <a:avLst/>
            </a:prstGeom>
          </p:spPr>
        </p:pic>
        <p:pic>
          <p:nvPicPr>
            <p:cNvPr id="10" name="Picture 9">
              <a:extLst>
                <a:ext uri="{FF2B5EF4-FFF2-40B4-BE49-F238E27FC236}">
                  <a16:creationId xmlns:a16="http://schemas.microsoft.com/office/drawing/2014/main" id="{95D51AD6-EFA0-4AF1-A05E-3920DBF7614F}"/>
                </a:ext>
              </a:extLst>
            </p:cNvPr>
            <p:cNvPicPr>
              <a:picLocks noChangeAspect="1"/>
            </p:cNvPicPr>
            <p:nvPr/>
          </p:nvPicPr>
          <p:blipFill>
            <a:blip r:embed="rId4"/>
            <a:stretch>
              <a:fillRect/>
            </a:stretch>
          </p:blipFill>
          <p:spPr>
            <a:xfrm>
              <a:off x="7046332" y="1651841"/>
              <a:ext cx="766283" cy="2527447"/>
            </a:xfrm>
            <a:prstGeom prst="rect">
              <a:avLst/>
            </a:prstGeom>
          </p:spPr>
        </p:pic>
        <p:sp>
          <p:nvSpPr>
            <p:cNvPr id="12" name="TextBox 11">
              <a:extLst>
                <a:ext uri="{FF2B5EF4-FFF2-40B4-BE49-F238E27FC236}">
                  <a16:creationId xmlns:a16="http://schemas.microsoft.com/office/drawing/2014/main" id="{2CEBA1A5-FC67-4D13-85A8-A94ED842E571}"/>
                </a:ext>
              </a:extLst>
            </p:cNvPr>
            <p:cNvSpPr txBox="1"/>
            <p:nvPr/>
          </p:nvSpPr>
          <p:spPr>
            <a:xfrm>
              <a:off x="6916737" y="4151731"/>
              <a:ext cx="1268653" cy="430887"/>
            </a:xfrm>
            <a:prstGeom prst="rect">
              <a:avLst/>
            </a:prstGeom>
            <a:noFill/>
          </p:spPr>
          <p:txBody>
            <a:bodyPr wrap="square" rtlCol="0">
              <a:spAutoFit/>
            </a:bodyPr>
            <a:lstStyle/>
            <a:p>
              <a:r>
                <a:rPr lang="en-IN" sz="1100" dirty="0"/>
                <a:t>5012_0_pose 1_0.5779795</a:t>
              </a:r>
            </a:p>
          </p:txBody>
        </p:sp>
        <p:pic>
          <p:nvPicPr>
            <p:cNvPr id="13" name="Picture 12">
              <a:extLst>
                <a:ext uri="{FF2B5EF4-FFF2-40B4-BE49-F238E27FC236}">
                  <a16:creationId xmlns:a16="http://schemas.microsoft.com/office/drawing/2014/main" id="{D3F98B62-8F21-49B4-B636-EA6384411B4F}"/>
                </a:ext>
              </a:extLst>
            </p:cNvPr>
            <p:cNvPicPr>
              <a:picLocks noChangeAspect="1"/>
            </p:cNvPicPr>
            <p:nvPr/>
          </p:nvPicPr>
          <p:blipFill>
            <a:blip r:embed="rId5"/>
            <a:stretch>
              <a:fillRect/>
            </a:stretch>
          </p:blipFill>
          <p:spPr>
            <a:xfrm>
              <a:off x="7878896" y="1651841"/>
              <a:ext cx="830186" cy="2527447"/>
            </a:xfrm>
            <a:prstGeom prst="rect">
              <a:avLst/>
            </a:prstGeom>
          </p:spPr>
        </p:pic>
        <p:sp>
          <p:nvSpPr>
            <p:cNvPr id="28" name="TextBox 27">
              <a:extLst>
                <a:ext uri="{FF2B5EF4-FFF2-40B4-BE49-F238E27FC236}">
                  <a16:creationId xmlns:a16="http://schemas.microsoft.com/office/drawing/2014/main" id="{45890964-2C13-472F-A0C7-8E73A2565338}"/>
                </a:ext>
              </a:extLst>
            </p:cNvPr>
            <p:cNvSpPr txBox="1"/>
            <p:nvPr/>
          </p:nvSpPr>
          <p:spPr>
            <a:xfrm>
              <a:off x="7773105" y="4159496"/>
              <a:ext cx="1082050" cy="430887"/>
            </a:xfrm>
            <a:prstGeom prst="rect">
              <a:avLst/>
            </a:prstGeom>
            <a:noFill/>
          </p:spPr>
          <p:txBody>
            <a:bodyPr wrap="square" rtlCol="0">
              <a:spAutoFit/>
            </a:bodyPr>
            <a:lstStyle/>
            <a:p>
              <a:r>
                <a:rPr lang="en-IN" sz="1100" dirty="0"/>
                <a:t>5079_2_pose 2_0.83053553</a:t>
              </a:r>
            </a:p>
          </p:txBody>
        </p:sp>
        <p:pic>
          <p:nvPicPr>
            <p:cNvPr id="17" name="Picture 16">
              <a:extLst>
                <a:ext uri="{FF2B5EF4-FFF2-40B4-BE49-F238E27FC236}">
                  <a16:creationId xmlns:a16="http://schemas.microsoft.com/office/drawing/2014/main" id="{67C8C447-2D39-4B17-ADB3-F78851E26CBB}"/>
                </a:ext>
              </a:extLst>
            </p:cNvPr>
            <p:cNvPicPr>
              <a:picLocks noChangeAspect="1"/>
            </p:cNvPicPr>
            <p:nvPr/>
          </p:nvPicPr>
          <p:blipFill>
            <a:blip r:embed="rId6"/>
            <a:stretch>
              <a:fillRect/>
            </a:stretch>
          </p:blipFill>
          <p:spPr>
            <a:xfrm>
              <a:off x="8794781" y="1643570"/>
              <a:ext cx="861391" cy="2535718"/>
            </a:xfrm>
            <a:prstGeom prst="rect">
              <a:avLst/>
            </a:prstGeom>
          </p:spPr>
        </p:pic>
        <p:sp>
          <p:nvSpPr>
            <p:cNvPr id="30" name="TextBox 29">
              <a:extLst>
                <a:ext uri="{FF2B5EF4-FFF2-40B4-BE49-F238E27FC236}">
                  <a16:creationId xmlns:a16="http://schemas.microsoft.com/office/drawing/2014/main" id="{45AFA4C3-9B5E-4294-A4A0-C07B56D1BB31}"/>
                </a:ext>
              </a:extLst>
            </p:cNvPr>
            <p:cNvSpPr txBox="1"/>
            <p:nvPr/>
          </p:nvSpPr>
          <p:spPr>
            <a:xfrm>
              <a:off x="8695359" y="4166478"/>
              <a:ext cx="1082050" cy="430887"/>
            </a:xfrm>
            <a:prstGeom prst="rect">
              <a:avLst/>
            </a:prstGeom>
            <a:noFill/>
          </p:spPr>
          <p:txBody>
            <a:bodyPr wrap="square" rtlCol="0">
              <a:spAutoFit/>
            </a:bodyPr>
            <a:lstStyle/>
            <a:p>
              <a:r>
                <a:rPr lang="en-IN" sz="1100" dirty="0"/>
                <a:t>5101_0_pose 3_0.9778807</a:t>
              </a:r>
            </a:p>
          </p:txBody>
        </p:sp>
        <p:pic>
          <p:nvPicPr>
            <p:cNvPr id="18" name="Picture 17">
              <a:extLst>
                <a:ext uri="{FF2B5EF4-FFF2-40B4-BE49-F238E27FC236}">
                  <a16:creationId xmlns:a16="http://schemas.microsoft.com/office/drawing/2014/main" id="{4D91464A-1A90-442C-AC06-7D92D9779690}"/>
                </a:ext>
              </a:extLst>
            </p:cNvPr>
            <p:cNvPicPr>
              <a:picLocks noChangeAspect="1"/>
            </p:cNvPicPr>
            <p:nvPr/>
          </p:nvPicPr>
          <p:blipFill>
            <a:blip r:embed="rId7"/>
            <a:stretch>
              <a:fillRect/>
            </a:stretch>
          </p:blipFill>
          <p:spPr>
            <a:xfrm>
              <a:off x="9741871" y="1646037"/>
              <a:ext cx="983217" cy="2533248"/>
            </a:xfrm>
            <a:prstGeom prst="rect">
              <a:avLst/>
            </a:prstGeom>
          </p:spPr>
        </p:pic>
        <p:sp>
          <p:nvSpPr>
            <p:cNvPr id="32" name="TextBox 31">
              <a:extLst>
                <a:ext uri="{FF2B5EF4-FFF2-40B4-BE49-F238E27FC236}">
                  <a16:creationId xmlns:a16="http://schemas.microsoft.com/office/drawing/2014/main" id="{D613B127-1EC5-4BB1-AEE8-BF299579C2A5}"/>
                </a:ext>
              </a:extLst>
            </p:cNvPr>
            <p:cNvSpPr txBox="1"/>
            <p:nvPr/>
          </p:nvSpPr>
          <p:spPr>
            <a:xfrm>
              <a:off x="9707451" y="4159496"/>
              <a:ext cx="1082050" cy="430887"/>
            </a:xfrm>
            <a:prstGeom prst="rect">
              <a:avLst/>
            </a:prstGeom>
            <a:noFill/>
          </p:spPr>
          <p:txBody>
            <a:bodyPr wrap="square" rtlCol="0">
              <a:spAutoFit/>
            </a:bodyPr>
            <a:lstStyle/>
            <a:p>
              <a:r>
                <a:rPr lang="en-IN" sz="1100" dirty="0"/>
                <a:t>5101_1_pose 3_0.99151784</a:t>
              </a:r>
            </a:p>
          </p:txBody>
        </p:sp>
      </p:grpSp>
      <p:sp>
        <p:nvSpPr>
          <p:cNvPr id="22" name="TextBox 21">
            <a:extLst>
              <a:ext uri="{FF2B5EF4-FFF2-40B4-BE49-F238E27FC236}">
                <a16:creationId xmlns:a16="http://schemas.microsoft.com/office/drawing/2014/main" id="{EF3BAFBC-F7D1-4649-9A35-24F93F064AF9}"/>
              </a:ext>
            </a:extLst>
          </p:cNvPr>
          <p:cNvSpPr txBox="1"/>
          <p:nvPr/>
        </p:nvSpPr>
        <p:spPr>
          <a:xfrm>
            <a:off x="464638" y="1072033"/>
            <a:ext cx="4798917"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Identifying correct pose with Accuracy 90 %</a:t>
            </a:r>
            <a:endParaRPr lang="en-IN" dirty="0"/>
          </a:p>
        </p:txBody>
      </p:sp>
    </p:spTree>
    <p:extLst>
      <p:ext uri="{BB962C8B-B14F-4D97-AF65-F5344CB8AC3E}">
        <p14:creationId xmlns:p14="http://schemas.microsoft.com/office/powerpoint/2010/main" val="421244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3412B-1AB5-4CC8-99FB-BDB1A5A76EEE}"/>
              </a:ext>
            </a:extLst>
          </p:cNvPr>
          <p:cNvSpPr>
            <a:spLocks noGrp="1"/>
          </p:cNvSpPr>
          <p:nvPr>
            <p:ph type="title"/>
          </p:nvPr>
        </p:nvSpPr>
        <p:spPr>
          <a:xfrm>
            <a:off x="396536" y="140830"/>
            <a:ext cx="9144000" cy="729608"/>
          </a:xfrm>
        </p:spPr>
        <p:txBody>
          <a:bodyPr>
            <a:normAutofit/>
          </a:bodyPr>
          <a:lstStyle/>
          <a:p>
            <a:r>
              <a:rPr lang="en-US" b="1" dirty="0"/>
              <a:t>Result contd..</a:t>
            </a:r>
          </a:p>
        </p:txBody>
      </p:sp>
      <p:sp>
        <p:nvSpPr>
          <p:cNvPr id="11" name="Rectangle 2">
            <a:extLst>
              <a:ext uri="{FF2B5EF4-FFF2-40B4-BE49-F238E27FC236}">
                <a16:creationId xmlns:a16="http://schemas.microsoft.com/office/drawing/2014/main" id="{A9A0924C-C718-45EF-8355-F9357C546C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 name="Rectangle 4">
            <a:extLst>
              <a:ext uri="{FF2B5EF4-FFF2-40B4-BE49-F238E27FC236}">
                <a16:creationId xmlns:a16="http://schemas.microsoft.com/office/drawing/2014/main" id="{BBEC0CBA-98C2-4B38-813C-0FC6688A51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4">
            <a:extLst>
              <a:ext uri="{FF2B5EF4-FFF2-40B4-BE49-F238E27FC236}">
                <a16:creationId xmlns:a16="http://schemas.microsoft.com/office/drawing/2014/main" id="{AD7E43D6-FD24-4033-BE81-A61C74019E79}"/>
              </a:ext>
            </a:extLst>
          </p:cNvPr>
          <p:cNvSpPr>
            <a:spLocks noChangeArrowheads="1"/>
          </p:cNvSpPr>
          <p:nvPr/>
        </p:nvSpPr>
        <p:spPr bwMode="auto">
          <a:xfrm>
            <a:off x="534974" y="17575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2" name="Title 1">
            <a:extLst>
              <a:ext uri="{FF2B5EF4-FFF2-40B4-BE49-F238E27FC236}">
                <a16:creationId xmlns:a16="http://schemas.microsoft.com/office/drawing/2014/main" id="{74159731-9D67-402E-B358-BEF9382F4A29}"/>
              </a:ext>
            </a:extLst>
          </p:cNvPr>
          <p:cNvSpPr txBox="1">
            <a:spLocks/>
          </p:cNvSpPr>
          <p:nvPr/>
        </p:nvSpPr>
        <p:spPr>
          <a:xfrm>
            <a:off x="534974" y="1272694"/>
            <a:ext cx="2995826" cy="363416"/>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a:lstStyle>
          <a:p>
            <a:r>
              <a:rPr lang="en-US" sz="1600" b="1" dirty="0"/>
              <a:t>INPUT - TEST VIDEO 1 minute 17 SEC.</a:t>
            </a:r>
          </a:p>
        </p:txBody>
      </p:sp>
      <p:sp>
        <p:nvSpPr>
          <p:cNvPr id="15" name="Rectangle 6">
            <a:extLst>
              <a:ext uri="{FF2B5EF4-FFF2-40B4-BE49-F238E27FC236}">
                <a16:creationId xmlns:a16="http://schemas.microsoft.com/office/drawing/2014/main" id="{D93C8BB8-AE82-4C15-B1DE-8594B7A4E26C}"/>
              </a:ext>
            </a:extLst>
          </p:cNvPr>
          <p:cNvSpPr>
            <a:spLocks noChangeArrowheads="1"/>
          </p:cNvSpPr>
          <p:nvPr/>
        </p:nvSpPr>
        <p:spPr bwMode="auto">
          <a:xfrm>
            <a:off x="5263555" y="2060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4" name="Title 1">
            <a:extLst>
              <a:ext uri="{FF2B5EF4-FFF2-40B4-BE49-F238E27FC236}">
                <a16:creationId xmlns:a16="http://schemas.microsoft.com/office/drawing/2014/main" id="{968E5D12-D8A4-4191-A7C8-3BEBF734FB0A}"/>
              </a:ext>
            </a:extLst>
          </p:cNvPr>
          <p:cNvSpPr txBox="1">
            <a:spLocks/>
          </p:cNvSpPr>
          <p:nvPr/>
        </p:nvSpPr>
        <p:spPr>
          <a:xfrm>
            <a:off x="5275386" y="1278643"/>
            <a:ext cx="3628915" cy="363416"/>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a:lstStyle>
          <a:p>
            <a:r>
              <a:rPr lang="en-US" sz="1600" b="1" dirty="0"/>
              <a:t>OUTPUT - FRAMES WiTH PROBABILITY SCORES</a:t>
            </a:r>
          </a:p>
        </p:txBody>
      </p:sp>
      <p:grpSp>
        <p:nvGrpSpPr>
          <p:cNvPr id="3" name="Group 2">
            <a:extLst>
              <a:ext uri="{FF2B5EF4-FFF2-40B4-BE49-F238E27FC236}">
                <a16:creationId xmlns:a16="http://schemas.microsoft.com/office/drawing/2014/main" id="{9EE3BACA-FADA-473A-8884-C10E92042CAC}"/>
              </a:ext>
            </a:extLst>
          </p:cNvPr>
          <p:cNvGrpSpPr/>
          <p:nvPr/>
        </p:nvGrpSpPr>
        <p:grpSpPr>
          <a:xfrm>
            <a:off x="419474" y="1755974"/>
            <a:ext cx="8719169" cy="4376610"/>
            <a:chOff x="419474" y="1451176"/>
            <a:chExt cx="8719169" cy="4376610"/>
          </a:xfrm>
        </p:grpSpPr>
        <p:pic>
          <p:nvPicPr>
            <p:cNvPr id="2053" name="Picture 5">
              <a:extLst>
                <a:ext uri="{FF2B5EF4-FFF2-40B4-BE49-F238E27FC236}">
                  <a16:creationId xmlns:a16="http://schemas.microsoft.com/office/drawing/2014/main" id="{22FE2DB8-9F43-4A99-A817-3FA0DC179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555" y="1451176"/>
              <a:ext cx="3875088" cy="32416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15A939B-603F-4A2F-B698-BFD82439F7C2}"/>
                </a:ext>
              </a:extLst>
            </p:cNvPr>
            <p:cNvGrpSpPr/>
            <p:nvPr/>
          </p:nvGrpSpPr>
          <p:grpSpPr>
            <a:xfrm>
              <a:off x="419474" y="1480865"/>
              <a:ext cx="8619019" cy="4346921"/>
              <a:chOff x="419474" y="2090464"/>
              <a:chExt cx="8619019" cy="4346921"/>
            </a:xfrm>
          </p:grpSpPr>
          <p:pic>
            <p:nvPicPr>
              <p:cNvPr id="2051" name="Picture 3">
                <a:extLst>
                  <a:ext uri="{FF2B5EF4-FFF2-40B4-BE49-F238E27FC236}">
                    <a16:creationId xmlns:a16="http://schemas.microsoft.com/office/drawing/2014/main" id="{9F126E2C-8822-4465-B32B-3B7679ABF6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975" y="2090464"/>
                <a:ext cx="4037026" cy="2833225"/>
              </a:xfrm>
              <a:prstGeom prst="rect">
                <a:avLst/>
              </a:prstGeom>
              <a:noFill/>
              <a:extLst>
                <a:ext uri="{909E8E84-426E-40DD-AFC4-6F175D3DCCD1}">
                  <a14:hiddenFill xmlns:a14="http://schemas.microsoft.com/office/drawing/2010/main">
                    <a:solidFill>
                      <a:srgbClr val="FFFFFF"/>
                    </a:solidFill>
                  </a14:hiddenFill>
                </a:ext>
              </a:extLst>
            </p:spPr>
          </p:pic>
          <p:sp>
            <p:nvSpPr>
              <p:cNvPr id="53" name="Arrow: Down 52">
                <a:extLst>
                  <a:ext uri="{FF2B5EF4-FFF2-40B4-BE49-F238E27FC236}">
                    <a16:creationId xmlns:a16="http://schemas.microsoft.com/office/drawing/2014/main" id="{389B179E-4BE5-4A7F-A8B2-50F529473013}"/>
                  </a:ext>
                </a:extLst>
              </p:cNvPr>
              <p:cNvSpPr/>
              <p:nvPr/>
            </p:nvSpPr>
            <p:spPr>
              <a:xfrm rot="16200000">
                <a:off x="4874316" y="3160397"/>
                <a:ext cx="249106" cy="5530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6D6ED568-7DD5-4FCE-9571-10EC85608A05}"/>
                  </a:ext>
                </a:extLst>
              </p:cNvPr>
              <p:cNvSpPr/>
              <p:nvPr/>
            </p:nvSpPr>
            <p:spPr>
              <a:xfrm>
                <a:off x="5275386" y="5302450"/>
                <a:ext cx="3763107" cy="24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Accuracy of the test 80%</a:t>
                </a:r>
              </a:p>
            </p:txBody>
          </p:sp>
          <p:sp>
            <p:nvSpPr>
              <p:cNvPr id="56" name="Rectangle: Rounded Corners 55">
                <a:extLst>
                  <a:ext uri="{FF2B5EF4-FFF2-40B4-BE49-F238E27FC236}">
                    <a16:creationId xmlns:a16="http://schemas.microsoft.com/office/drawing/2014/main" id="{26960C72-82F6-4F14-B703-DD510328D779}"/>
                  </a:ext>
                </a:extLst>
              </p:cNvPr>
              <p:cNvSpPr/>
              <p:nvPr/>
            </p:nvSpPr>
            <p:spPr>
              <a:xfrm>
                <a:off x="419474" y="5886968"/>
                <a:ext cx="8619019" cy="5504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400" dirty="0"/>
                  <a:t>The low test accuracy was the result of different camera orientations (model not trained on different orientations based on limited dataset). </a:t>
                </a:r>
              </a:p>
            </p:txBody>
          </p:sp>
        </p:grpSp>
      </p:grpSp>
      <p:sp>
        <p:nvSpPr>
          <p:cNvPr id="22" name="TextBox 21">
            <a:extLst>
              <a:ext uri="{FF2B5EF4-FFF2-40B4-BE49-F238E27FC236}">
                <a16:creationId xmlns:a16="http://schemas.microsoft.com/office/drawing/2014/main" id="{E73F1BBB-8091-4B53-B450-6234AB65C924}"/>
              </a:ext>
            </a:extLst>
          </p:cNvPr>
          <p:cNvSpPr txBox="1"/>
          <p:nvPr/>
        </p:nvSpPr>
        <p:spPr>
          <a:xfrm>
            <a:off x="396536" y="860747"/>
            <a:ext cx="4798917"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Identifying correct pose with Accuracy 80 %</a:t>
            </a:r>
            <a:endParaRPr lang="en-IN" dirty="0"/>
          </a:p>
        </p:txBody>
      </p:sp>
    </p:spTree>
    <p:extLst>
      <p:ext uri="{BB962C8B-B14F-4D97-AF65-F5344CB8AC3E}">
        <p14:creationId xmlns:p14="http://schemas.microsoft.com/office/powerpoint/2010/main" val="321278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 and fitness presentation (widescreen).potx" id="{ABFD658B-2256-413B-9244-0F977A0B2D12}" vid="{E4CB021D-C859-4C82-BDBB-2F2FACCF0D80}"/>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Health and fitness presentation (widescreen)</Template>
  <TotalTime>2320</TotalTime>
  <Words>776</Words>
  <Application>Microsoft Office PowerPoint</Application>
  <PresentationFormat>Widescreen</PresentationFormat>
  <Paragraphs>134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Georgia</vt:lpstr>
      <vt:lpstr>Times New Roman</vt:lpstr>
      <vt:lpstr>Wingdings</vt:lpstr>
      <vt:lpstr>Health Fitness 16x9</vt:lpstr>
      <vt:lpstr>WORKOUT POSE DETECTION</vt:lpstr>
      <vt:lpstr>Outline</vt:lpstr>
      <vt:lpstr>What, why, Application</vt:lpstr>
      <vt:lpstr>ABOUT THE DATASET</vt:lpstr>
      <vt:lpstr>ABOUT THE DATASET - Operations</vt:lpstr>
      <vt:lpstr>Model training</vt:lpstr>
      <vt:lpstr>MODEL COMPARISON</vt:lpstr>
      <vt:lpstr>result</vt:lpstr>
      <vt:lpstr>Result contd..</vt:lpstr>
      <vt:lpstr>Result contd..</vt:lpstr>
      <vt:lpstr>Challenges &amp; 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Pictures layout</dc:title>
  <dc:creator>Hemant</dc:creator>
  <cp:lastModifiedBy>Aakash Goel</cp:lastModifiedBy>
  <cp:revision>592</cp:revision>
  <dcterms:created xsi:type="dcterms:W3CDTF">2018-03-21T18:35:01Z</dcterms:created>
  <dcterms:modified xsi:type="dcterms:W3CDTF">2019-03-29T11:50:54Z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